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Lst>
  <p:notesMasterIdLst>
    <p:notesMasterId r:id="rId17"/>
  </p:notesMasterIdLst>
  <p:sldIdLst>
    <p:sldId id="256" r:id="rId2"/>
    <p:sldId id="257" r:id="rId3"/>
    <p:sldId id="258" r:id="rId4"/>
    <p:sldId id="259" r:id="rId5"/>
    <p:sldId id="268" r:id="rId6"/>
    <p:sldId id="260" r:id="rId7"/>
    <p:sldId id="264" r:id="rId8"/>
    <p:sldId id="261" r:id="rId9"/>
    <p:sldId id="265" r:id="rId10"/>
    <p:sldId id="262" r:id="rId11"/>
    <p:sldId id="266" r:id="rId12"/>
    <p:sldId id="267" r:id="rId13"/>
    <p:sldId id="269" r:id="rId14"/>
    <p:sldId id="270" r:id="rId15"/>
    <p:sldId id="263"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r" initials="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01E"/>
    <a:srgbClr val="DC653D"/>
    <a:srgbClr val="000000"/>
    <a:srgbClr val="CCECFF"/>
    <a:srgbClr val="FFFF99"/>
    <a:srgbClr val="D3D3D3"/>
    <a:srgbClr val="D7A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varScale="1">
        <p:scale>
          <a:sx n="74" d="100"/>
          <a:sy n="74" d="100"/>
        </p:scale>
        <p:origin x="-4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30T18:08:11.510"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9E20D-D0BD-479B-A79F-7CBAE4DB2466}" type="datetimeFigureOut">
              <a:rPr lang="it-IT" smtClean="0"/>
              <a:t>02/05/2021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DB0FE-01AC-43CC-AA9A-971C1CD03C64}" type="slidenum">
              <a:rPr lang="it-IT" smtClean="0"/>
              <a:t>‹N›</a:t>
            </a:fld>
            <a:endParaRPr lang="it-IT"/>
          </a:p>
        </p:txBody>
      </p:sp>
    </p:spTree>
    <p:extLst>
      <p:ext uri="{BB962C8B-B14F-4D97-AF65-F5344CB8AC3E}">
        <p14:creationId xmlns:p14="http://schemas.microsoft.com/office/powerpoint/2010/main" val="168864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FDB0FE-01AC-43CC-AA9A-971C1CD03C64}" type="slidenum">
              <a:rPr lang="it-IT" smtClean="0"/>
              <a:t>10</a:t>
            </a:fld>
            <a:endParaRPr lang="it-IT"/>
          </a:p>
        </p:txBody>
      </p:sp>
    </p:spTree>
    <p:extLst>
      <p:ext uri="{BB962C8B-B14F-4D97-AF65-F5344CB8AC3E}">
        <p14:creationId xmlns:p14="http://schemas.microsoft.com/office/powerpoint/2010/main" val="168083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it-IT" smtClean="0"/>
              <a:t>Fare clic per modificare lo stile del titolo</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FEB6E5C-2F8B-426D-8CDC-F58AA58611CA}"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FEB6E5C-2F8B-426D-8CDC-F58AA58611CA}"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DFEB6E5C-2F8B-426D-8CDC-F58AA58611CA}"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FEB6E5C-2F8B-426D-8CDC-F58AA58611CA}"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mtClean="0"/>
              <a:t>Fare clic per modificare lo stile del titolo</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it-IT" smtClean="0"/>
              <a:t>Fare clic per modificare stili del testo dello schema</a:t>
            </a:r>
          </a:p>
        </p:txBody>
      </p:sp>
      <p:sp>
        <p:nvSpPr>
          <p:cNvPr id="4" name="Date Placeholder 3"/>
          <p:cNvSpPr>
            <a:spLocks noGrp="1"/>
          </p:cNvSpPr>
          <p:nvPr>
            <p:ph type="dt" sz="half" idx="10"/>
          </p:nvPr>
        </p:nvSpPr>
        <p:spPr/>
        <p:txBody>
          <a:bodyPr/>
          <a:lstStyle/>
          <a:p>
            <a:fld id="{DFEB6E5C-2F8B-426D-8CDC-F58AA58611CA}" type="datetimeFigureOut">
              <a:rPr lang="it-IT" smtClean="0"/>
              <a:t>02/05/2021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DFEB6E5C-2F8B-426D-8CDC-F58AA58611CA}" type="datetimeFigureOut">
              <a:rPr lang="it-IT" smtClean="0"/>
              <a:t>02/05/2021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C4F88AD-3528-432A-B7C9-266F07DE456C}" type="slidenum">
              <a:rPr lang="it-IT" smtClean="0"/>
              <a:t>‹N›</a:t>
            </a:fld>
            <a:endParaRPr lang="it-IT"/>
          </a:p>
        </p:txBody>
      </p:sp>
      <p:sp>
        <p:nvSpPr>
          <p:cNvPr id="8" name="Title 7"/>
          <p:cNvSpPr>
            <a:spLocks noGrp="1"/>
          </p:cNvSpPr>
          <p:nvPr>
            <p:ph type="title"/>
          </p:nvPr>
        </p:nvSpPr>
        <p:spPr/>
        <p:txBody>
          <a:bodyPr/>
          <a:lstStyle/>
          <a:p>
            <a:r>
              <a:rPr lang="it-IT" smtClean="0"/>
              <a:t>Fare clic per modificare lo stile del titolo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it-IT" smtClean="0"/>
              <a:t>Fare clic per modificare stili del testo dello schema</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it-IT" smtClean="0"/>
              <a:t>Fare clic per modificare stili del testo dello schema</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FEB6E5C-2F8B-426D-8CDC-F58AA58611CA}" type="datetimeFigureOut">
              <a:rPr lang="it-IT" smtClean="0"/>
              <a:t>02/05/2021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Date Placeholder 2"/>
          <p:cNvSpPr>
            <a:spLocks noGrp="1"/>
          </p:cNvSpPr>
          <p:nvPr>
            <p:ph type="dt" sz="half" idx="10"/>
          </p:nvPr>
        </p:nvSpPr>
        <p:spPr/>
        <p:txBody>
          <a:bodyPr/>
          <a:lstStyle/>
          <a:p>
            <a:fld id="{DFEB6E5C-2F8B-426D-8CDC-F58AA58611CA}" type="datetimeFigureOut">
              <a:rPr lang="it-IT" smtClean="0"/>
              <a:t>02/05/2021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EB6E5C-2F8B-426D-8CDC-F58AA58611CA}" type="datetimeFigureOut">
              <a:rPr lang="it-IT" smtClean="0"/>
              <a:t>02/05/2021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smtClean="0"/>
              <a:t>Fare clic per modificare lo stile del titolo</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it-IT" smtClean="0"/>
              <a:t>Fare clic per modificare stili del testo dello schema</a:t>
            </a:r>
          </a:p>
        </p:txBody>
      </p:sp>
      <p:sp>
        <p:nvSpPr>
          <p:cNvPr id="5" name="Date Placeholder 4"/>
          <p:cNvSpPr>
            <a:spLocks noGrp="1"/>
          </p:cNvSpPr>
          <p:nvPr>
            <p:ph type="dt" sz="half" idx="10"/>
          </p:nvPr>
        </p:nvSpPr>
        <p:spPr/>
        <p:txBody>
          <a:bodyPr/>
          <a:lstStyle/>
          <a:p>
            <a:fld id="{DFEB6E5C-2F8B-426D-8CDC-F58AA58611CA}" type="datetimeFigureOut">
              <a:rPr lang="it-IT" smtClean="0"/>
              <a:t>02/05/2021</a:t>
            </a:fld>
            <a:endParaRPr lang="it-IT"/>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CC4F88AD-3528-432A-B7C9-266F07DE456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it-IT" smtClean="0"/>
              <a:t>Fare clic sull'icona per inserire un'immagine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DFEB6E5C-2F8B-426D-8CDC-F58AA58611CA}" type="datetimeFigureOut">
              <a:rPr lang="it-IT" smtClean="0"/>
              <a:t>02/05/2021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C4F88AD-3528-432A-B7C9-266F07DE456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DFEB6E5C-2F8B-426D-8CDC-F58AA58611CA}" type="datetimeFigureOut">
              <a:rPr lang="it-IT" smtClean="0"/>
              <a:t>02/05/2021</a:t>
            </a:fld>
            <a:endParaRPr lang="it-IT"/>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it-IT"/>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CC4F88AD-3528-432A-B7C9-266F07DE456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5.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155374" y="2"/>
            <a:ext cx="5881255" cy="1354217"/>
          </a:xfrm>
          <a:prstGeom prst="rect">
            <a:avLst/>
          </a:prstGeom>
          <a:noFill/>
        </p:spPr>
        <p:txBody>
          <a:bodyPr wrap="square" rtlCol="0">
            <a:spAutoFit/>
          </a:bodyPr>
          <a:lstStyle/>
          <a:p>
            <a:endParaRPr lang="it-IT" dirty="0" smtClean="0"/>
          </a:p>
          <a:p>
            <a:pPr algn="ctr"/>
            <a:r>
              <a:rPr lang="it-IT" sz="4000" b="1" dirty="0" smtClean="0">
                <a:latin typeface="Castellar" panose="020A0402060406010301" pitchFamily="18" charset="0"/>
              </a:rPr>
              <a:t>Canto XXVI</a:t>
            </a:r>
          </a:p>
          <a:p>
            <a:pPr algn="ctr"/>
            <a:r>
              <a:rPr lang="it-IT" sz="2400" b="1" dirty="0" smtClean="0">
                <a:latin typeface="Corbel Light" panose="020B0303020204020204" pitchFamily="34" charset="0"/>
              </a:rPr>
              <a:t>Il Canto di Ulisse</a:t>
            </a:r>
            <a:endParaRPr lang="it-IT" sz="2400" b="1" dirty="0">
              <a:latin typeface="Corbel Light" panose="020B0303020204020204" pitchFamily="34" charset="0"/>
            </a:endParaRPr>
          </a:p>
        </p:txBody>
      </p:sp>
      <p:sp>
        <p:nvSpPr>
          <p:cNvPr id="5" name="CasellaDiTesto 4"/>
          <p:cNvSpPr txBox="1"/>
          <p:nvPr/>
        </p:nvSpPr>
        <p:spPr>
          <a:xfrm>
            <a:off x="924792" y="1298075"/>
            <a:ext cx="3654136" cy="4832092"/>
          </a:xfrm>
          <a:prstGeom prst="rect">
            <a:avLst/>
          </a:prstGeom>
          <a:solidFill>
            <a:schemeClr val="accent3">
              <a:lumMod val="20000"/>
              <a:lumOff val="80000"/>
            </a:schemeClr>
          </a:solidFill>
          <a:effectLst>
            <a:softEdge rad="12700"/>
          </a:effectLst>
        </p:spPr>
        <p:txBody>
          <a:bodyPr wrap="square" rtlCol="0">
            <a:spAutoFit/>
          </a:bodyPr>
          <a:lstStyle/>
          <a:p>
            <a:r>
              <a:rPr lang="it-IT" b="1" dirty="0" smtClean="0">
                <a:solidFill>
                  <a:srgbClr val="A9401E"/>
                </a:solidFill>
              </a:rPr>
              <a:t>TEMPO</a:t>
            </a:r>
          </a:p>
          <a:p>
            <a:r>
              <a:rPr lang="it-IT" sz="1600" dirty="0" smtClean="0">
                <a:latin typeface="Bahnschrift Light" panose="020B0502040204020203" pitchFamily="34" charset="0"/>
              </a:rPr>
              <a:t>Sabato 9 aprile1300, </a:t>
            </a:r>
            <a:r>
              <a:rPr lang="it-IT" sz="1600" dirty="0" smtClean="0">
                <a:latin typeface="Bahnschrift Light" panose="020B0502040204020203" pitchFamily="34" charset="0"/>
              </a:rPr>
              <a:t>mezzogiorno</a:t>
            </a:r>
            <a:endParaRPr lang="it-IT" sz="1600" dirty="0" smtClean="0">
              <a:latin typeface="Bahnschrift Light" panose="020B0502040204020203" pitchFamily="34" charset="0"/>
            </a:endParaRPr>
          </a:p>
          <a:p>
            <a:endParaRPr lang="it-IT" dirty="0" smtClean="0"/>
          </a:p>
          <a:p>
            <a:r>
              <a:rPr lang="it-IT" b="1" dirty="0" smtClean="0">
                <a:solidFill>
                  <a:srgbClr val="A9401E"/>
                </a:solidFill>
              </a:rPr>
              <a:t>LUOGO</a:t>
            </a:r>
          </a:p>
          <a:p>
            <a:r>
              <a:rPr lang="it-IT" b="1" dirty="0" smtClean="0">
                <a:solidFill>
                  <a:srgbClr val="A9401E"/>
                </a:solidFill>
              </a:rPr>
              <a:t>CERCHIO VIII (Malebolge)</a:t>
            </a:r>
          </a:p>
          <a:p>
            <a:r>
              <a:rPr lang="it-IT" sz="1600" dirty="0" smtClean="0">
                <a:latin typeface="Bahnschrift Light" panose="020B0502040204020203" pitchFamily="34" charset="0"/>
              </a:rPr>
              <a:t>fraudolenti</a:t>
            </a:r>
          </a:p>
          <a:p>
            <a:endParaRPr lang="it-IT" dirty="0" smtClean="0"/>
          </a:p>
          <a:p>
            <a:r>
              <a:rPr lang="it-IT" b="1" dirty="0" smtClean="0">
                <a:solidFill>
                  <a:srgbClr val="A9401E"/>
                </a:solidFill>
              </a:rPr>
              <a:t>BOLGIA VIII</a:t>
            </a:r>
          </a:p>
          <a:p>
            <a:r>
              <a:rPr lang="it-IT" sz="1600" dirty="0" smtClean="0">
                <a:latin typeface="Bahnschrift Light" panose="020B0502040204020203" pitchFamily="34" charset="0"/>
              </a:rPr>
              <a:t>consiglieri fraudolenti </a:t>
            </a:r>
          </a:p>
          <a:p>
            <a:endParaRPr lang="it-IT" dirty="0" smtClean="0"/>
          </a:p>
          <a:p>
            <a:r>
              <a:rPr lang="it-IT" b="1" dirty="0" smtClean="0">
                <a:solidFill>
                  <a:srgbClr val="A9401E"/>
                </a:solidFill>
              </a:rPr>
              <a:t>PERSONAGGI</a:t>
            </a:r>
          </a:p>
          <a:p>
            <a:r>
              <a:rPr lang="it-IT" sz="1600" dirty="0" smtClean="0">
                <a:latin typeface="Bahnschrift Light" panose="020B0502040204020203" pitchFamily="34" charset="0"/>
              </a:rPr>
              <a:t>Dante, Virgilio, Ulisse, Diomede</a:t>
            </a:r>
          </a:p>
          <a:p>
            <a:endParaRPr lang="it-IT" dirty="0" smtClean="0"/>
          </a:p>
          <a:p>
            <a:r>
              <a:rPr lang="it-IT" b="1" dirty="0" smtClean="0">
                <a:solidFill>
                  <a:srgbClr val="A9401E"/>
                </a:solidFill>
              </a:rPr>
              <a:t>PENA E CONTRAPPASSO</a:t>
            </a:r>
          </a:p>
          <a:p>
            <a:r>
              <a:rPr lang="it-IT" sz="1600" dirty="0" smtClean="0">
                <a:latin typeface="Bahnschrift Light" panose="020B0502040204020203" pitchFamily="34" charset="0"/>
              </a:rPr>
              <a:t>coloro che si servirono della lingua con l‘intento di offrire suggerimenti ingannevoli, sono ora imprigionati in lingue di fuoco. </a:t>
            </a:r>
            <a:endParaRPr lang="it-IT" dirty="0">
              <a:latin typeface="Bahnschrift Light" panose="020B0502040204020203" pitchFamily="34" charset="0"/>
            </a:endParaRPr>
          </a:p>
        </p:txBody>
      </p:sp>
      <p:sp>
        <p:nvSpPr>
          <p:cNvPr id="9" name="CasellaDiTesto 8"/>
          <p:cNvSpPr txBox="1"/>
          <p:nvPr/>
        </p:nvSpPr>
        <p:spPr>
          <a:xfrm>
            <a:off x="3468753" y="6130167"/>
            <a:ext cx="4025827" cy="369332"/>
          </a:xfrm>
          <a:prstGeom prst="rect">
            <a:avLst/>
          </a:prstGeom>
          <a:noFill/>
        </p:spPr>
        <p:txBody>
          <a:bodyPr wrap="square" rtlCol="0">
            <a:spAutoFit/>
          </a:bodyPr>
          <a:lstStyle/>
          <a:p>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021" y="1464572"/>
            <a:ext cx="3137052" cy="4499098"/>
          </a:xfrm>
          <a:prstGeom prst="rect">
            <a:avLst/>
          </a:prstGeom>
          <a:ln>
            <a:noFill/>
          </a:ln>
          <a:effectLst>
            <a:softEdge rad="112500"/>
          </a:effectLst>
        </p:spPr>
      </p:pic>
      <p:pic>
        <p:nvPicPr>
          <p:cNvPr id="6" name="Immagine 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628832" y="3714120"/>
            <a:ext cx="1880426" cy="2432017"/>
          </a:xfrm>
          <a:prstGeom prst="rect">
            <a:avLst/>
          </a:prstGeom>
          <a:ln>
            <a:noFill/>
          </a:ln>
          <a:effectLst>
            <a:softEdge rad="112500"/>
          </a:effectLst>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789" y="1620716"/>
            <a:ext cx="3308512" cy="1861038"/>
          </a:xfrm>
          <a:prstGeom prst="rect">
            <a:avLst/>
          </a:prstGeom>
          <a:ln>
            <a:noFill/>
          </a:ln>
          <a:effectLst>
            <a:softEdge rad="112500"/>
          </a:effectLst>
        </p:spPr>
      </p:pic>
    </p:spTree>
    <p:extLst>
      <p:ext uri="{BB962C8B-B14F-4D97-AF65-F5344CB8AC3E}">
        <p14:creationId xmlns:p14="http://schemas.microsoft.com/office/powerpoint/2010/main" val="12990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61473" y="665749"/>
            <a:ext cx="11333747" cy="954107"/>
          </a:xfrm>
          <a:prstGeom prst="rect">
            <a:avLst/>
          </a:prstGeom>
          <a:noFill/>
        </p:spPr>
        <p:txBody>
          <a:bodyPr wrap="square" rtlCol="0">
            <a:spAutoFit/>
          </a:bodyPr>
          <a:lstStyle/>
          <a:p>
            <a:pPr algn="ctr"/>
            <a:r>
              <a:rPr lang="it-IT" sz="3200" b="1" dirty="0" smtClean="0">
                <a:latin typeface="Castellar" panose="020A0402060406010301" pitchFamily="18" charset="0"/>
              </a:rPr>
              <a:t>IL RACCONTO DI ULISSE</a:t>
            </a:r>
          </a:p>
          <a:p>
            <a:pPr algn="ctr"/>
            <a:r>
              <a:rPr lang="it-IT" sz="2400" b="1" dirty="0" smtClean="0">
                <a:latin typeface="Castellar" panose="020A0402060406010301" pitchFamily="18" charset="0"/>
              </a:rPr>
              <a:t>IL Viaggio nell’emisfero australe </a:t>
            </a:r>
            <a:r>
              <a:rPr lang="it-IT" b="1" dirty="0" smtClean="0">
                <a:latin typeface="Castellar" panose="020A0402060406010301" pitchFamily="18" charset="0"/>
              </a:rPr>
              <a:t>(vv. 112-142)</a:t>
            </a:r>
            <a:endParaRPr lang="it-IT" b="1" dirty="0">
              <a:latin typeface="Castellar" panose="020A0402060406010301" pitchFamily="18" charset="0"/>
            </a:endParaRPr>
          </a:p>
        </p:txBody>
      </p:sp>
      <p:sp>
        <p:nvSpPr>
          <p:cNvPr id="6" name="CasellaDiTesto 5"/>
          <p:cNvSpPr txBox="1"/>
          <p:nvPr/>
        </p:nvSpPr>
        <p:spPr>
          <a:xfrm>
            <a:off x="561472" y="2029943"/>
            <a:ext cx="5229727" cy="3693319"/>
          </a:xfrm>
          <a:prstGeom prst="rect">
            <a:avLst/>
          </a:prstGeom>
          <a:solidFill>
            <a:schemeClr val="accent3">
              <a:lumMod val="20000"/>
              <a:lumOff val="80000"/>
            </a:schemeClr>
          </a:solidFill>
          <a:ln>
            <a:noFill/>
          </a:ln>
          <a:scene3d>
            <a:camera prst="perspectiveAbove"/>
            <a:lightRig rig="threePt" dir="t"/>
          </a:scene3d>
        </p:spPr>
        <p:txBody>
          <a:bodyPr wrap="square" rtlCol="0">
            <a:spAutoFit/>
          </a:bodyPr>
          <a:lstStyle/>
          <a:p>
            <a:pPr algn="just"/>
            <a:r>
              <a:rPr lang="it-IT" b="1" dirty="0" smtClean="0">
                <a:solidFill>
                  <a:srgbClr val="DC653D"/>
                </a:solidFill>
              </a:rPr>
              <a:t>Ulisse così invita i compagni a non privarsi per i pochi anni che restano loro dell’esperienza di visitare l’emisfero sud totalmente disabitato e </a:t>
            </a:r>
            <a:r>
              <a:rPr lang="it-IT" b="1" dirty="0" smtClean="0">
                <a:solidFill>
                  <a:srgbClr val="DC653D"/>
                </a:solidFill>
              </a:rPr>
              <a:t>a </a:t>
            </a:r>
            <a:r>
              <a:rPr lang="it-IT" b="1" dirty="0" smtClean="0">
                <a:solidFill>
                  <a:srgbClr val="DC653D"/>
                </a:solidFill>
              </a:rPr>
              <a:t>pensare al fatto che non furono creati per vivere come bestie bensì </a:t>
            </a:r>
            <a:r>
              <a:rPr lang="it-IT" b="1" dirty="0" smtClean="0">
                <a:solidFill>
                  <a:srgbClr val="DC653D"/>
                </a:solidFill>
              </a:rPr>
              <a:t>per ricercare la </a:t>
            </a:r>
            <a:r>
              <a:rPr lang="it-IT" b="1" dirty="0" smtClean="0">
                <a:solidFill>
                  <a:srgbClr val="DC653D"/>
                </a:solidFill>
              </a:rPr>
              <a:t>virtù e la conoscenza. </a:t>
            </a:r>
          </a:p>
          <a:p>
            <a:pPr algn="just"/>
            <a:r>
              <a:rPr lang="it-IT" b="1" dirty="0" smtClean="0">
                <a:solidFill>
                  <a:srgbClr val="DC653D"/>
                </a:solidFill>
              </a:rPr>
              <a:t>Così i compagni, pieni di ardore, proseguono superando le colonne d’Ercole e iniziano il folle viaggio. Si spingono così tanto a largo che nella notte vedono le costellazioni del polo </a:t>
            </a:r>
            <a:r>
              <a:rPr lang="it-IT" b="1" dirty="0" smtClean="0">
                <a:solidFill>
                  <a:srgbClr val="DC653D"/>
                </a:solidFill>
              </a:rPr>
              <a:t>sud, </a:t>
            </a:r>
            <a:r>
              <a:rPr lang="it-IT" b="1" dirty="0" smtClean="0">
                <a:solidFill>
                  <a:srgbClr val="DC653D"/>
                </a:solidFill>
              </a:rPr>
              <a:t>mentre il polo settentrionale era così basso che non fuoriusciva dall’orizzonte. </a:t>
            </a:r>
          </a:p>
          <a:p>
            <a:pPr algn="just"/>
            <a:endParaRPr lang="it-IT" b="1" dirty="0">
              <a:solidFill>
                <a:srgbClr val="DC653D"/>
              </a:solidFill>
            </a:endParaRPr>
          </a:p>
        </p:txBody>
      </p:sp>
      <p:pic>
        <p:nvPicPr>
          <p:cNvPr id="2" name="Immagin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52499" y="2029943"/>
            <a:ext cx="5703550" cy="3796426"/>
          </a:xfrm>
          <a:prstGeom prst="rect">
            <a:avLst/>
          </a:prstGeom>
          <a:ln>
            <a:noFill/>
          </a:ln>
          <a:effectLst>
            <a:softEdge rad="112500"/>
          </a:effectLst>
        </p:spPr>
      </p:pic>
    </p:spTree>
    <p:extLst>
      <p:ext uri="{BB962C8B-B14F-4D97-AF65-F5344CB8AC3E}">
        <p14:creationId xmlns:p14="http://schemas.microsoft.com/office/powerpoint/2010/main" val="23327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68216" y="293077"/>
            <a:ext cx="10855569" cy="1231106"/>
          </a:xfrm>
          <a:prstGeom prst="rect">
            <a:avLst/>
          </a:prstGeom>
          <a:noFill/>
        </p:spPr>
        <p:txBody>
          <a:bodyPr wrap="square" rtlCol="0">
            <a:spAutoFit/>
          </a:bodyPr>
          <a:lstStyle/>
          <a:p>
            <a:pPr algn="ctr"/>
            <a:r>
              <a:rPr lang="it-IT" sz="3200" b="1" dirty="0" smtClean="0">
                <a:latin typeface="Castellar" panose="020A0402060406010301" pitchFamily="18" charset="0"/>
              </a:rPr>
              <a:t>IL RACCONTO DI ULISSE</a:t>
            </a:r>
          </a:p>
          <a:p>
            <a:pPr algn="ctr"/>
            <a:r>
              <a:rPr lang="it-IT" sz="2400" b="1" dirty="0" smtClean="0">
                <a:latin typeface="Castellar" panose="020A0402060406010301" pitchFamily="18" charset="0"/>
              </a:rPr>
              <a:t>IL VIAGGIO NELL’EMISFERO AUSTRALE </a:t>
            </a:r>
            <a:r>
              <a:rPr lang="it-IT" b="1" dirty="0" smtClean="0">
                <a:latin typeface="Castellar" panose="020A0402060406010301" pitchFamily="18" charset="0"/>
              </a:rPr>
              <a:t>(vv. 112-142) </a:t>
            </a:r>
            <a:endParaRPr lang="it-IT" sz="3200" b="1" dirty="0" smtClean="0">
              <a:latin typeface="Castellar" panose="020A0402060406010301" pitchFamily="18" charset="0"/>
            </a:endParaRPr>
          </a:p>
          <a:p>
            <a:endParaRPr lang="it-IT" dirty="0"/>
          </a:p>
        </p:txBody>
      </p:sp>
      <p:sp>
        <p:nvSpPr>
          <p:cNvPr id="5" name="CasellaDiTesto 4"/>
          <p:cNvSpPr txBox="1"/>
          <p:nvPr/>
        </p:nvSpPr>
        <p:spPr>
          <a:xfrm>
            <a:off x="1336432" y="1957936"/>
            <a:ext cx="5849814" cy="2923877"/>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sz="2000" b="1" dirty="0">
                <a:solidFill>
                  <a:srgbClr val="DC653D"/>
                </a:solidFill>
              </a:rPr>
              <a:t>Dall’inizio del viaggio il plenilunio </a:t>
            </a:r>
            <a:r>
              <a:rPr lang="it-IT" sz="2000" b="1" dirty="0" smtClean="0">
                <a:solidFill>
                  <a:srgbClr val="DC653D"/>
                </a:solidFill>
              </a:rPr>
              <a:t>si </a:t>
            </a:r>
            <a:r>
              <a:rPr lang="it-IT" sz="2000" b="1" dirty="0">
                <a:solidFill>
                  <a:srgbClr val="DC653D"/>
                </a:solidFill>
              </a:rPr>
              <a:t>è ripetuto cinque volte (sono passati cinque mesi) quando Ulisse e i compagni scorgono una montagna: si tratta della montagna del Purgatorio; </a:t>
            </a:r>
            <a:r>
              <a:rPr lang="it-IT" sz="2000" b="1" dirty="0" smtClean="0">
                <a:solidFill>
                  <a:srgbClr val="DC653D"/>
                </a:solidFill>
              </a:rPr>
              <a:t>tutti </a:t>
            </a:r>
            <a:r>
              <a:rPr lang="it-IT" sz="2000" b="1" dirty="0">
                <a:solidFill>
                  <a:srgbClr val="DC653D"/>
                </a:solidFill>
              </a:rPr>
              <a:t>sono contenti, tuttavia presto l’allegria si tramuta in pianto. Infatti dalla montagna si leva un turbine che colpisce la prua della nave </a:t>
            </a:r>
            <a:r>
              <a:rPr lang="it-IT" sz="2000" b="1" dirty="0" smtClean="0">
                <a:solidFill>
                  <a:srgbClr val="DC653D"/>
                </a:solidFill>
              </a:rPr>
              <a:t>facendola </a:t>
            </a:r>
            <a:r>
              <a:rPr lang="it-IT" sz="2000" b="1" dirty="0">
                <a:solidFill>
                  <a:srgbClr val="DC653D"/>
                </a:solidFill>
              </a:rPr>
              <a:t>ruotare per tre volte su se stessa. Alla quarta volta la nave si inabissa sollevando la poppa e venendo inghiottita dal mare.</a:t>
            </a:r>
            <a:endParaRPr lang="it-IT" b="1" dirty="0">
              <a:solidFill>
                <a:srgbClr val="DC653D"/>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292" y="1653135"/>
            <a:ext cx="3400002" cy="4864895"/>
          </a:xfrm>
          <a:prstGeom prst="rect">
            <a:avLst/>
          </a:prstGeom>
          <a:ln>
            <a:noFill/>
          </a:ln>
          <a:effectLst>
            <a:softEdge rad="112500"/>
          </a:effectLst>
        </p:spPr>
      </p:pic>
    </p:spTree>
    <p:extLst>
      <p:ext uri="{BB962C8B-B14F-4D97-AF65-F5344CB8AC3E}">
        <p14:creationId xmlns:p14="http://schemas.microsoft.com/office/powerpoint/2010/main" val="14471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56492" y="363415"/>
            <a:ext cx="11207262" cy="954107"/>
          </a:xfrm>
          <a:prstGeom prst="rect">
            <a:avLst/>
          </a:prstGeom>
          <a:noFill/>
        </p:spPr>
        <p:txBody>
          <a:bodyPr wrap="square" rtlCol="0">
            <a:spAutoFit/>
          </a:bodyPr>
          <a:lstStyle/>
          <a:p>
            <a:pPr algn="ctr"/>
            <a:r>
              <a:rPr lang="it-IT" sz="3200" b="1" dirty="0" smtClean="0">
                <a:latin typeface="Castellar" panose="020A0402060406010301" pitchFamily="18" charset="0"/>
              </a:rPr>
              <a:t>IL RACCONTO DI ULISSE </a:t>
            </a:r>
          </a:p>
          <a:p>
            <a:pPr algn="ctr"/>
            <a:r>
              <a:rPr lang="it-IT" sz="2400" b="1" dirty="0" smtClean="0">
                <a:latin typeface="Castellar" panose="020A0402060406010301" pitchFamily="18" charset="0"/>
              </a:rPr>
              <a:t>IL VIAGGIO NELL’EMISFERO AUSTRALE </a:t>
            </a:r>
            <a:r>
              <a:rPr lang="it-IT" b="1" dirty="0" smtClean="0">
                <a:latin typeface="Castellar" panose="020A0402060406010301" pitchFamily="18" charset="0"/>
              </a:rPr>
              <a:t>(vv. 112-142)</a:t>
            </a:r>
            <a:endParaRPr lang="it-IT" b="1" dirty="0">
              <a:latin typeface="Castellar" panose="020A0402060406010301" pitchFamily="18"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282" y="1500554"/>
            <a:ext cx="7118980" cy="49254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1446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04801" y="457200"/>
            <a:ext cx="3200399" cy="3539430"/>
          </a:xfrm>
          <a:prstGeom prst="rect">
            <a:avLst/>
          </a:prstGeom>
          <a:solidFill>
            <a:schemeClr val="accent3">
              <a:lumMod val="20000"/>
              <a:lumOff val="80000"/>
            </a:schemeClr>
          </a:solidFill>
        </p:spPr>
        <p:txBody>
          <a:bodyPr wrap="square" rtlCol="0">
            <a:spAutoFit/>
          </a:bodyPr>
          <a:lstStyle/>
          <a:p>
            <a:pPr algn="just"/>
            <a:r>
              <a:rPr lang="it-IT" sz="1400" b="1" dirty="0" smtClean="0">
                <a:solidFill>
                  <a:srgbClr val="A9401E"/>
                </a:solidFill>
                <a:latin typeface="Calibri" panose="020F0502020204030204" pitchFamily="34" charset="0"/>
              </a:rPr>
              <a:t>Il </a:t>
            </a:r>
            <a:r>
              <a:rPr lang="it-IT" sz="1400" b="1" dirty="0">
                <a:solidFill>
                  <a:srgbClr val="A9401E"/>
                </a:solidFill>
                <a:latin typeface="Calibri" panose="020F0502020204030204" pitchFamily="34" charset="0"/>
              </a:rPr>
              <a:t>Re di Tempeste era un tale</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che diede col vivere scempio</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un bel deplorevole esempio</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d’infedeltà maritale,</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che visse a bordo d’un yacht</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toccando tra liete brigate</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le </a:t>
            </a:r>
            <a:r>
              <a:rPr lang="it-IT" sz="1400" b="1" dirty="0" smtClean="0">
                <a:solidFill>
                  <a:srgbClr val="A9401E"/>
                </a:solidFill>
                <a:latin typeface="Calibri" panose="020F0502020204030204" pitchFamily="34" charset="0"/>
              </a:rPr>
              <a:t>spiagge </a:t>
            </a:r>
            <a:r>
              <a:rPr lang="it-IT" sz="1400" b="1" dirty="0">
                <a:solidFill>
                  <a:srgbClr val="A9401E"/>
                </a:solidFill>
                <a:latin typeface="Calibri" panose="020F0502020204030204" pitchFamily="34" charset="0"/>
              </a:rPr>
              <a:t>più frequentate</a:t>
            </a:r>
          </a:p>
          <a:p>
            <a:pPr algn="just"/>
            <a:endParaRPr lang="it-IT" sz="1400" b="1" dirty="0">
              <a:solidFill>
                <a:srgbClr val="A9401E"/>
              </a:solidFill>
              <a:latin typeface="Calibri" panose="020F0502020204030204" pitchFamily="34" charset="0"/>
            </a:endParaRPr>
          </a:p>
          <a:p>
            <a:pPr algn="just"/>
            <a:r>
              <a:rPr lang="it-IT" sz="1400" b="1" dirty="0">
                <a:solidFill>
                  <a:srgbClr val="A9401E"/>
                </a:solidFill>
                <a:latin typeface="Calibri" panose="020F0502020204030204" pitchFamily="34" charset="0"/>
              </a:rPr>
              <a:t>dalle famose cocottes...</a:t>
            </a:r>
          </a:p>
          <a:p>
            <a:pPr algn="just"/>
            <a:endParaRPr lang="it-IT" sz="1400" dirty="0"/>
          </a:p>
        </p:txBody>
      </p:sp>
      <p:sp>
        <p:nvSpPr>
          <p:cNvPr id="6" name="CasellaDiTesto 5"/>
          <p:cNvSpPr txBox="1"/>
          <p:nvPr/>
        </p:nvSpPr>
        <p:spPr>
          <a:xfrm>
            <a:off x="304800" y="3715276"/>
            <a:ext cx="3200400" cy="2957541"/>
          </a:xfrm>
          <a:prstGeom prst="rect">
            <a:avLst/>
          </a:prstGeom>
          <a:solidFill>
            <a:schemeClr val="accent3">
              <a:lumMod val="20000"/>
              <a:lumOff val="80000"/>
            </a:schemeClr>
          </a:solidFill>
          <a:ln>
            <a:solidFill>
              <a:schemeClr val="accent3">
                <a:lumMod val="20000"/>
                <a:lumOff val="80000"/>
              </a:schemeClr>
            </a:solidFill>
          </a:ln>
        </p:spPr>
        <p:txBody>
          <a:bodyPr wrap="square" rtlCol="0">
            <a:spAutoFit/>
          </a:bodyPr>
          <a:lstStyle/>
          <a:p>
            <a:pPr algn="just">
              <a:lnSpc>
                <a:spcPct val="115000"/>
              </a:lnSpc>
              <a:spcAft>
                <a:spcPts val="1000"/>
              </a:spcAft>
            </a:pPr>
            <a:r>
              <a:rPr lang="it-IT" sz="1400" b="1" dirty="0">
                <a:solidFill>
                  <a:srgbClr val="A9401E"/>
                </a:solidFill>
                <a:latin typeface="Calibri"/>
                <a:ea typeface="Calibri"/>
                <a:cs typeface="Times New Roman"/>
              </a:rPr>
              <a:t>Già vecchio, rivolte le vele</a:t>
            </a:r>
          </a:p>
          <a:p>
            <a:pPr algn="just">
              <a:lnSpc>
                <a:spcPct val="115000"/>
              </a:lnSpc>
              <a:spcAft>
                <a:spcPts val="1000"/>
              </a:spcAft>
            </a:pPr>
            <a:r>
              <a:rPr lang="it-IT" sz="1400" b="1" dirty="0">
                <a:solidFill>
                  <a:srgbClr val="A9401E"/>
                </a:solidFill>
                <a:latin typeface="Calibri"/>
                <a:ea typeface="Calibri"/>
                <a:cs typeface="Times New Roman"/>
              </a:rPr>
              <a:t>al tetto un giorno lasciato,</a:t>
            </a:r>
          </a:p>
          <a:p>
            <a:pPr algn="just">
              <a:lnSpc>
                <a:spcPct val="115000"/>
              </a:lnSpc>
              <a:spcAft>
                <a:spcPts val="1000"/>
              </a:spcAft>
            </a:pPr>
            <a:r>
              <a:rPr lang="it-IT" sz="1400" b="1" dirty="0">
                <a:solidFill>
                  <a:srgbClr val="A9401E"/>
                </a:solidFill>
                <a:latin typeface="Calibri"/>
                <a:ea typeface="Calibri"/>
                <a:cs typeface="Times New Roman"/>
              </a:rPr>
              <a:t>fu accolto e fu perdonato</a:t>
            </a:r>
          </a:p>
          <a:p>
            <a:pPr algn="just">
              <a:lnSpc>
                <a:spcPct val="115000"/>
              </a:lnSpc>
              <a:spcAft>
                <a:spcPts val="1000"/>
              </a:spcAft>
            </a:pPr>
            <a:r>
              <a:rPr lang="it-IT" sz="1400" b="1" dirty="0">
                <a:solidFill>
                  <a:srgbClr val="A9401E"/>
                </a:solidFill>
                <a:latin typeface="Calibri"/>
                <a:ea typeface="Calibri"/>
                <a:cs typeface="Times New Roman"/>
              </a:rPr>
              <a:t>dalla consorte fedele...</a:t>
            </a:r>
          </a:p>
          <a:p>
            <a:pPr algn="just">
              <a:lnSpc>
                <a:spcPct val="115000"/>
              </a:lnSpc>
              <a:spcAft>
                <a:spcPts val="1000"/>
              </a:spcAft>
            </a:pPr>
            <a:r>
              <a:rPr lang="it-IT" sz="1400" b="1" dirty="0">
                <a:solidFill>
                  <a:srgbClr val="A9401E"/>
                </a:solidFill>
                <a:latin typeface="Calibri"/>
                <a:ea typeface="Calibri"/>
                <a:cs typeface="Times New Roman"/>
              </a:rPr>
              <a:t>Poteva trascorrere i suoi</a:t>
            </a:r>
          </a:p>
          <a:p>
            <a:pPr algn="just">
              <a:lnSpc>
                <a:spcPct val="115000"/>
              </a:lnSpc>
              <a:spcAft>
                <a:spcPts val="1000"/>
              </a:spcAft>
            </a:pPr>
            <a:r>
              <a:rPr lang="it-IT" sz="1400" b="1" dirty="0">
                <a:solidFill>
                  <a:srgbClr val="A9401E"/>
                </a:solidFill>
                <a:latin typeface="Calibri"/>
                <a:ea typeface="Calibri"/>
                <a:cs typeface="Times New Roman"/>
              </a:rPr>
              <a:t>ultimi giorni sereni,</a:t>
            </a:r>
          </a:p>
          <a:p>
            <a:pPr algn="just">
              <a:lnSpc>
                <a:spcPct val="115000"/>
              </a:lnSpc>
              <a:spcAft>
                <a:spcPts val="1000"/>
              </a:spcAft>
            </a:pPr>
            <a:r>
              <a:rPr lang="it-IT" sz="1400" b="1" dirty="0">
                <a:solidFill>
                  <a:srgbClr val="A9401E"/>
                </a:solidFill>
                <a:latin typeface="Calibri"/>
                <a:ea typeface="Calibri"/>
                <a:cs typeface="Times New Roman"/>
              </a:rPr>
              <a:t>contento degli ultimi beni</a:t>
            </a:r>
          </a:p>
          <a:p>
            <a:pPr algn="just">
              <a:lnSpc>
                <a:spcPct val="115000"/>
              </a:lnSpc>
              <a:spcAft>
                <a:spcPts val="1000"/>
              </a:spcAft>
            </a:pPr>
            <a:r>
              <a:rPr lang="it-IT" sz="1400" b="1" dirty="0">
                <a:solidFill>
                  <a:srgbClr val="A9401E"/>
                </a:solidFill>
                <a:latin typeface="Calibri"/>
                <a:ea typeface="Calibri"/>
                <a:cs typeface="Times New Roman"/>
              </a:rPr>
              <a:t>come si vive tra noi...</a:t>
            </a:r>
            <a:endParaRPr lang="it-IT" sz="1400" b="1" dirty="0">
              <a:solidFill>
                <a:srgbClr val="A9401E"/>
              </a:solidFill>
              <a:effectLst/>
              <a:latin typeface="Calibri"/>
              <a:ea typeface="Calibri"/>
              <a:cs typeface="Times New Roman"/>
            </a:endParaRPr>
          </a:p>
        </p:txBody>
      </p:sp>
      <p:sp>
        <p:nvSpPr>
          <p:cNvPr id="7" name="CasellaDiTesto 6"/>
          <p:cNvSpPr txBox="1"/>
          <p:nvPr/>
        </p:nvSpPr>
        <p:spPr>
          <a:xfrm>
            <a:off x="3868616" y="457200"/>
            <a:ext cx="3505200" cy="5980099"/>
          </a:xfrm>
          <a:prstGeom prst="rect">
            <a:avLst/>
          </a:prstGeom>
          <a:solidFill>
            <a:schemeClr val="accent3">
              <a:lumMod val="20000"/>
              <a:lumOff val="80000"/>
            </a:schemeClr>
          </a:solidFill>
        </p:spPr>
        <p:txBody>
          <a:bodyPr wrap="square" rtlCol="0">
            <a:spAutoFit/>
          </a:bodyPr>
          <a:lstStyle/>
          <a:p>
            <a:pPr algn="just">
              <a:lnSpc>
                <a:spcPct val="115000"/>
              </a:lnSpc>
              <a:spcAft>
                <a:spcPts val="1000"/>
              </a:spcAft>
            </a:pPr>
            <a:r>
              <a:rPr lang="it-IT" sz="1400" b="1" dirty="0">
                <a:solidFill>
                  <a:srgbClr val="A9401E"/>
                </a:solidFill>
                <a:latin typeface="Calibri"/>
                <a:ea typeface="Calibri"/>
                <a:cs typeface="Times New Roman"/>
              </a:rPr>
              <a:t>Ma né dolcezza di figlio,</a:t>
            </a:r>
          </a:p>
          <a:p>
            <a:pPr algn="just">
              <a:lnSpc>
                <a:spcPct val="115000"/>
              </a:lnSpc>
              <a:spcAft>
                <a:spcPts val="1000"/>
              </a:spcAft>
            </a:pPr>
            <a:r>
              <a:rPr lang="it-IT" sz="1400" b="1" dirty="0">
                <a:solidFill>
                  <a:srgbClr val="A9401E"/>
                </a:solidFill>
                <a:latin typeface="Calibri"/>
                <a:ea typeface="Calibri"/>
                <a:cs typeface="Times New Roman"/>
              </a:rPr>
              <a:t>né lagrime, né pietà</a:t>
            </a:r>
          </a:p>
          <a:p>
            <a:pPr algn="just">
              <a:lnSpc>
                <a:spcPct val="115000"/>
              </a:lnSpc>
              <a:spcAft>
                <a:spcPts val="1000"/>
              </a:spcAft>
            </a:pPr>
            <a:r>
              <a:rPr lang="it-IT" sz="1400" b="1" dirty="0">
                <a:solidFill>
                  <a:srgbClr val="A9401E"/>
                </a:solidFill>
                <a:latin typeface="Calibri"/>
                <a:ea typeface="Calibri"/>
                <a:cs typeface="Times New Roman"/>
              </a:rPr>
              <a:t>del padre, né il debito amore</a:t>
            </a:r>
          </a:p>
          <a:p>
            <a:pPr algn="just">
              <a:lnSpc>
                <a:spcPct val="115000"/>
              </a:lnSpc>
              <a:spcAft>
                <a:spcPts val="1000"/>
              </a:spcAft>
            </a:pPr>
            <a:r>
              <a:rPr lang="it-IT" sz="1400" b="1" dirty="0">
                <a:solidFill>
                  <a:srgbClr val="A9401E"/>
                </a:solidFill>
                <a:latin typeface="Calibri"/>
                <a:ea typeface="Calibri"/>
                <a:cs typeface="Times New Roman"/>
              </a:rPr>
              <a:t>per la sua dolce metà</a:t>
            </a:r>
          </a:p>
          <a:p>
            <a:pPr algn="just">
              <a:lnSpc>
                <a:spcPct val="115000"/>
              </a:lnSpc>
              <a:spcAft>
                <a:spcPts val="1000"/>
              </a:spcAft>
            </a:pPr>
            <a:r>
              <a:rPr lang="it-IT" sz="1400" b="1" dirty="0">
                <a:solidFill>
                  <a:srgbClr val="A9401E"/>
                </a:solidFill>
                <a:latin typeface="Calibri"/>
                <a:ea typeface="Calibri"/>
                <a:cs typeface="Times New Roman"/>
              </a:rPr>
              <a:t>gli spensero dentro l’ardore</a:t>
            </a:r>
          </a:p>
          <a:p>
            <a:pPr algn="just">
              <a:lnSpc>
                <a:spcPct val="115000"/>
              </a:lnSpc>
              <a:spcAft>
                <a:spcPts val="1000"/>
              </a:spcAft>
            </a:pPr>
            <a:r>
              <a:rPr lang="it-IT" sz="1400" b="1" dirty="0">
                <a:solidFill>
                  <a:srgbClr val="A9401E"/>
                </a:solidFill>
                <a:latin typeface="Calibri"/>
                <a:ea typeface="Calibri"/>
                <a:cs typeface="Times New Roman"/>
              </a:rPr>
              <a:t>della speranza chimerica</a:t>
            </a:r>
          </a:p>
          <a:p>
            <a:pPr algn="just">
              <a:lnSpc>
                <a:spcPct val="115000"/>
              </a:lnSpc>
              <a:spcAft>
                <a:spcPts val="1000"/>
              </a:spcAft>
            </a:pPr>
            <a:r>
              <a:rPr lang="it-IT" sz="1400" b="1" dirty="0">
                <a:solidFill>
                  <a:srgbClr val="A9401E"/>
                </a:solidFill>
                <a:latin typeface="Calibri"/>
                <a:ea typeface="Calibri"/>
                <a:cs typeface="Times New Roman"/>
              </a:rPr>
              <a:t>e volse coi tardi compagni</a:t>
            </a:r>
          </a:p>
          <a:p>
            <a:pPr algn="just">
              <a:lnSpc>
                <a:spcPct val="115000"/>
              </a:lnSpc>
              <a:spcAft>
                <a:spcPts val="1000"/>
              </a:spcAft>
            </a:pPr>
            <a:r>
              <a:rPr lang="it-IT" sz="1400" b="1" dirty="0">
                <a:solidFill>
                  <a:srgbClr val="A9401E"/>
                </a:solidFill>
                <a:latin typeface="Calibri"/>
                <a:ea typeface="Calibri"/>
                <a:cs typeface="Times New Roman"/>
              </a:rPr>
              <a:t>cercando fortuna in America...</a:t>
            </a:r>
          </a:p>
          <a:p>
            <a:pPr algn="just">
              <a:lnSpc>
                <a:spcPct val="115000"/>
              </a:lnSpc>
              <a:spcAft>
                <a:spcPts val="1000"/>
              </a:spcAft>
            </a:pPr>
            <a:r>
              <a:rPr lang="it-IT" sz="1400" b="1" dirty="0">
                <a:solidFill>
                  <a:srgbClr val="A9401E"/>
                </a:solidFill>
                <a:latin typeface="Calibri"/>
                <a:ea typeface="Calibri"/>
                <a:cs typeface="Times New Roman"/>
              </a:rPr>
              <a:t>- Non si può vivere senza</a:t>
            </a:r>
          </a:p>
          <a:p>
            <a:pPr algn="just">
              <a:lnSpc>
                <a:spcPct val="115000"/>
              </a:lnSpc>
              <a:spcAft>
                <a:spcPts val="1000"/>
              </a:spcAft>
            </a:pPr>
            <a:r>
              <a:rPr lang="it-IT" sz="1400" b="1" dirty="0">
                <a:solidFill>
                  <a:srgbClr val="A9401E"/>
                </a:solidFill>
                <a:latin typeface="Calibri"/>
                <a:ea typeface="Calibri"/>
                <a:cs typeface="Times New Roman"/>
              </a:rPr>
              <a:t>danari, molti danari...</a:t>
            </a:r>
          </a:p>
          <a:p>
            <a:pPr algn="just">
              <a:lnSpc>
                <a:spcPct val="115000"/>
              </a:lnSpc>
              <a:spcAft>
                <a:spcPts val="1000"/>
              </a:spcAft>
            </a:pPr>
            <a:r>
              <a:rPr lang="it-IT" sz="1400" b="1" dirty="0">
                <a:solidFill>
                  <a:srgbClr val="A9401E"/>
                </a:solidFill>
                <a:latin typeface="Calibri"/>
                <a:ea typeface="Calibri"/>
                <a:cs typeface="Times New Roman"/>
              </a:rPr>
              <a:t>Considerate, miei cari</a:t>
            </a:r>
          </a:p>
          <a:p>
            <a:pPr algn="just">
              <a:lnSpc>
                <a:spcPct val="115000"/>
              </a:lnSpc>
              <a:spcAft>
                <a:spcPts val="1000"/>
              </a:spcAft>
            </a:pPr>
            <a:r>
              <a:rPr lang="it-IT" sz="1400" b="1" dirty="0">
                <a:solidFill>
                  <a:srgbClr val="A9401E"/>
                </a:solidFill>
                <a:latin typeface="Calibri"/>
                <a:ea typeface="Calibri"/>
                <a:cs typeface="Times New Roman"/>
              </a:rPr>
              <a:t>compagni, la vostra semenza! </a:t>
            </a:r>
            <a:r>
              <a:rPr lang="it-IT" sz="1400" dirty="0" smtClean="0">
                <a:latin typeface="Calibri"/>
                <a:ea typeface="Calibri"/>
                <a:cs typeface="Times New Roman"/>
              </a:rPr>
              <a:t>–</a:t>
            </a:r>
          </a:p>
          <a:p>
            <a:pPr algn="just">
              <a:lnSpc>
                <a:spcPct val="115000"/>
              </a:lnSpc>
              <a:spcAft>
                <a:spcPts val="1000"/>
              </a:spcAft>
            </a:pPr>
            <a:r>
              <a:rPr lang="it-IT" sz="1400" b="1" dirty="0" smtClean="0">
                <a:solidFill>
                  <a:srgbClr val="A9401E"/>
                </a:solidFill>
                <a:latin typeface="Calibri"/>
                <a:ea typeface="Calibri"/>
                <a:cs typeface="Times New Roman"/>
              </a:rPr>
              <a:t>Viaggia viaggia viaggia</a:t>
            </a:r>
            <a:endParaRPr lang="it-IT" sz="1400" b="1" dirty="0">
              <a:solidFill>
                <a:srgbClr val="A9401E"/>
              </a:solidFill>
              <a:latin typeface="Calibri"/>
              <a:ea typeface="Calibri"/>
              <a:cs typeface="Times New Roman"/>
            </a:endParaRPr>
          </a:p>
          <a:p>
            <a:pPr algn="just">
              <a:lnSpc>
                <a:spcPct val="115000"/>
              </a:lnSpc>
              <a:spcAft>
                <a:spcPts val="1000"/>
              </a:spcAft>
            </a:pPr>
            <a:r>
              <a:rPr lang="it-IT" sz="1400" b="1" dirty="0" smtClean="0">
                <a:solidFill>
                  <a:srgbClr val="A9401E"/>
                </a:solidFill>
                <a:latin typeface="Calibri"/>
                <a:ea typeface="Calibri"/>
                <a:cs typeface="Times New Roman"/>
              </a:rPr>
              <a:t>viaggia </a:t>
            </a:r>
            <a:r>
              <a:rPr lang="it-IT" sz="1400" b="1" dirty="0">
                <a:solidFill>
                  <a:srgbClr val="A9401E"/>
                </a:solidFill>
                <a:latin typeface="Calibri"/>
                <a:ea typeface="Calibri"/>
                <a:cs typeface="Times New Roman"/>
              </a:rPr>
              <a:t>nel folle volo</a:t>
            </a:r>
          </a:p>
          <a:p>
            <a:pPr algn="just">
              <a:lnSpc>
                <a:spcPct val="115000"/>
              </a:lnSpc>
              <a:spcAft>
                <a:spcPts val="1000"/>
              </a:spcAft>
            </a:pPr>
            <a:r>
              <a:rPr lang="it-IT" sz="1400" b="1" dirty="0">
                <a:solidFill>
                  <a:srgbClr val="A9401E"/>
                </a:solidFill>
                <a:latin typeface="Calibri"/>
                <a:ea typeface="Calibri"/>
                <a:cs typeface="Times New Roman"/>
              </a:rPr>
              <a:t>vedevano già scintillare</a:t>
            </a:r>
          </a:p>
          <a:p>
            <a:pPr algn="just">
              <a:lnSpc>
                <a:spcPct val="115000"/>
              </a:lnSpc>
              <a:spcAft>
                <a:spcPts val="1000"/>
              </a:spcAft>
            </a:pPr>
            <a:r>
              <a:rPr lang="it-IT" sz="1400" b="1" dirty="0">
                <a:solidFill>
                  <a:srgbClr val="A9401E"/>
                </a:solidFill>
                <a:latin typeface="Calibri"/>
                <a:ea typeface="Calibri"/>
                <a:cs typeface="Times New Roman"/>
              </a:rPr>
              <a:t>le stelle dell’altro polo</a:t>
            </a:r>
            <a:r>
              <a:rPr lang="it-IT" sz="1400" b="1" dirty="0" smtClean="0">
                <a:solidFill>
                  <a:srgbClr val="A9401E"/>
                </a:solidFill>
                <a:latin typeface="Calibri"/>
                <a:ea typeface="Calibri"/>
                <a:cs typeface="Times New Roman"/>
              </a:rPr>
              <a:t>...</a:t>
            </a:r>
          </a:p>
        </p:txBody>
      </p:sp>
      <p:sp>
        <p:nvSpPr>
          <p:cNvPr id="8" name="CasellaDiTesto 7"/>
          <p:cNvSpPr txBox="1"/>
          <p:nvPr/>
        </p:nvSpPr>
        <p:spPr>
          <a:xfrm>
            <a:off x="8042031" y="457200"/>
            <a:ext cx="3692769" cy="4461542"/>
          </a:xfrm>
          <a:prstGeom prst="rect">
            <a:avLst/>
          </a:prstGeom>
          <a:solidFill>
            <a:schemeClr val="accent3">
              <a:lumMod val="20000"/>
              <a:lumOff val="80000"/>
            </a:schemeClr>
          </a:solidFill>
        </p:spPr>
        <p:txBody>
          <a:bodyPr wrap="square" rtlCol="0">
            <a:spAutoFit/>
          </a:bodyPr>
          <a:lstStyle/>
          <a:p>
            <a:pPr algn="just">
              <a:lnSpc>
                <a:spcPct val="115000"/>
              </a:lnSpc>
              <a:spcAft>
                <a:spcPts val="1000"/>
              </a:spcAft>
            </a:pPr>
            <a:r>
              <a:rPr lang="it-IT" sz="1400" b="1" dirty="0" smtClean="0">
                <a:solidFill>
                  <a:srgbClr val="A9401E"/>
                </a:solidFill>
                <a:latin typeface="Calibri"/>
                <a:ea typeface="Calibri"/>
                <a:cs typeface="Times New Roman"/>
              </a:rPr>
              <a:t>viaggia viaggia viaggia</a:t>
            </a:r>
            <a:endParaRPr lang="it-IT" sz="1400" b="1" dirty="0">
              <a:solidFill>
                <a:srgbClr val="A9401E"/>
              </a:solidFill>
              <a:latin typeface="Calibri"/>
              <a:ea typeface="Calibri"/>
              <a:cs typeface="Times New Roman"/>
            </a:endParaRPr>
          </a:p>
          <a:p>
            <a:pPr algn="just">
              <a:lnSpc>
                <a:spcPct val="115000"/>
              </a:lnSpc>
              <a:spcAft>
                <a:spcPts val="1000"/>
              </a:spcAft>
            </a:pPr>
            <a:r>
              <a:rPr lang="it-IT" sz="1400" b="1" dirty="0" smtClean="0">
                <a:solidFill>
                  <a:srgbClr val="A9401E"/>
                </a:solidFill>
                <a:latin typeface="Calibri"/>
                <a:ea typeface="Calibri"/>
                <a:cs typeface="Times New Roman"/>
              </a:rPr>
              <a:t>viaggia </a:t>
            </a:r>
            <a:r>
              <a:rPr lang="it-IT" sz="1400" b="1" dirty="0">
                <a:solidFill>
                  <a:srgbClr val="A9401E"/>
                </a:solidFill>
                <a:latin typeface="Calibri"/>
                <a:ea typeface="Calibri"/>
                <a:cs typeface="Times New Roman"/>
              </a:rPr>
              <a:t>per l’alto mare:</a:t>
            </a:r>
          </a:p>
          <a:p>
            <a:pPr algn="just">
              <a:lnSpc>
                <a:spcPct val="115000"/>
              </a:lnSpc>
              <a:spcAft>
                <a:spcPts val="1000"/>
              </a:spcAft>
            </a:pPr>
            <a:r>
              <a:rPr lang="it-IT" sz="1400" b="1" dirty="0">
                <a:solidFill>
                  <a:srgbClr val="A9401E"/>
                </a:solidFill>
                <a:latin typeface="Calibri"/>
                <a:ea typeface="Calibri"/>
                <a:cs typeface="Times New Roman"/>
              </a:rPr>
              <a:t>si videro innanzi levare</a:t>
            </a:r>
          </a:p>
          <a:p>
            <a:pPr algn="just">
              <a:lnSpc>
                <a:spcPct val="115000"/>
              </a:lnSpc>
              <a:spcAft>
                <a:spcPts val="1000"/>
              </a:spcAft>
            </a:pPr>
            <a:r>
              <a:rPr lang="it-IT" sz="1400" b="1" dirty="0">
                <a:solidFill>
                  <a:srgbClr val="A9401E"/>
                </a:solidFill>
                <a:latin typeface="Calibri"/>
                <a:ea typeface="Calibri"/>
                <a:cs typeface="Times New Roman"/>
              </a:rPr>
              <a:t>un’alta montagna selvaggia...</a:t>
            </a:r>
          </a:p>
          <a:p>
            <a:pPr algn="just">
              <a:lnSpc>
                <a:spcPct val="115000"/>
              </a:lnSpc>
              <a:spcAft>
                <a:spcPts val="1000"/>
              </a:spcAft>
              <a:tabLst>
                <a:tab pos="2095500" algn="l"/>
              </a:tabLst>
            </a:pPr>
            <a:r>
              <a:rPr lang="it-IT" sz="1400" b="1" dirty="0">
                <a:solidFill>
                  <a:srgbClr val="A9401E"/>
                </a:solidFill>
                <a:latin typeface="Calibri"/>
                <a:ea typeface="Calibri"/>
                <a:cs typeface="Times New Roman"/>
              </a:rPr>
              <a:t>Non era quel porto illusorio	</a:t>
            </a:r>
          </a:p>
          <a:p>
            <a:pPr algn="just">
              <a:lnSpc>
                <a:spcPct val="115000"/>
              </a:lnSpc>
              <a:spcAft>
                <a:spcPts val="1000"/>
              </a:spcAft>
            </a:pPr>
            <a:r>
              <a:rPr lang="it-IT" sz="1400" b="1" dirty="0">
                <a:solidFill>
                  <a:srgbClr val="A9401E"/>
                </a:solidFill>
                <a:latin typeface="Calibri"/>
                <a:ea typeface="Calibri"/>
                <a:cs typeface="Times New Roman"/>
              </a:rPr>
              <a:t>la California o il Perù,</a:t>
            </a:r>
          </a:p>
          <a:p>
            <a:pPr algn="just">
              <a:lnSpc>
                <a:spcPct val="115000"/>
              </a:lnSpc>
              <a:spcAft>
                <a:spcPts val="1000"/>
              </a:spcAft>
            </a:pPr>
            <a:r>
              <a:rPr lang="it-IT" sz="1400" b="1" dirty="0">
                <a:solidFill>
                  <a:srgbClr val="A9401E"/>
                </a:solidFill>
                <a:latin typeface="Calibri"/>
                <a:ea typeface="Calibri"/>
                <a:cs typeface="Times New Roman"/>
              </a:rPr>
              <a:t>ma il monte del Purgatorio</a:t>
            </a:r>
          </a:p>
          <a:p>
            <a:pPr algn="just">
              <a:lnSpc>
                <a:spcPct val="115000"/>
              </a:lnSpc>
              <a:spcAft>
                <a:spcPts val="1000"/>
              </a:spcAft>
            </a:pPr>
            <a:r>
              <a:rPr lang="it-IT" sz="1400" b="1" dirty="0">
                <a:solidFill>
                  <a:srgbClr val="A9401E"/>
                </a:solidFill>
                <a:latin typeface="Calibri"/>
                <a:ea typeface="Calibri"/>
                <a:cs typeface="Times New Roman"/>
              </a:rPr>
              <a:t>che trasse la nave all’in giù.</a:t>
            </a:r>
          </a:p>
          <a:p>
            <a:pPr algn="just">
              <a:lnSpc>
                <a:spcPct val="115000"/>
              </a:lnSpc>
              <a:spcAft>
                <a:spcPts val="1000"/>
              </a:spcAft>
            </a:pPr>
            <a:r>
              <a:rPr lang="it-IT" sz="1400" b="1" dirty="0">
                <a:solidFill>
                  <a:srgbClr val="A9401E"/>
                </a:solidFill>
                <a:latin typeface="Calibri"/>
                <a:ea typeface="Calibri"/>
                <a:cs typeface="Times New Roman"/>
              </a:rPr>
              <a:t>E il mare sovra la prora</a:t>
            </a:r>
          </a:p>
          <a:p>
            <a:pPr algn="just">
              <a:lnSpc>
                <a:spcPct val="115000"/>
              </a:lnSpc>
              <a:spcAft>
                <a:spcPts val="1000"/>
              </a:spcAft>
            </a:pPr>
            <a:r>
              <a:rPr lang="it-IT" sz="1400" b="1" dirty="0">
                <a:solidFill>
                  <a:srgbClr val="A9401E"/>
                </a:solidFill>
                <a:latin typeface="Calibri"/>
                <a:ea typeface="Calibri"/>
                <a:cs typeface="Times New Roman"/>
              </a:rPr>
              <a:t>si fu rinchiuso in eterno.</a:t>
            </a:r>
          </a:p>
          <a:p>
            <a:pPr algn="just">
              <a:lnSpc>
                <a:spcPct val="115000"/>
              </a:lnSpc>
              <a:spcAft>
                <a:spcPts val="1000"/>
              </a:spcAft>
            </a:pPr>
            <a:r>
              <a:rPr lang="it-IT" sz="1400" b="1" dirty="0">
                <a:solidFill>
                  <a:srgbClr val="A9401E"/>
                </a:solidFill>
                <a:latin typeface="Calibri"/>
                <a:ea typeface="Calibri"/>
                <a:cs typeface="Times New Roman"/>
              </a:rPr>
              <a:t>E Ulisse piombò nell’Inferno</a:t>
            </a:r>
          </a:p>
          <a:p>
            <a:pPr algn="just">
              <a:lnSpc>
                <a:spcPct val="115000"/>
              </a:lnSpc>
              <a:spcAft>
                <a:spcPts val="1000"/>
              </a:spcAft>
            </a:pPr>
            <a:r>
              <a:rPr lang="it-IT" sz="1400" b="1" dirty="0">
                <a:solidFill>
                  <a:srgbClr val="A9401E"/>
                </a:solidFill>
                <a:latin typeface="Calibri"/>
                <a:ea typeface="Calibri"/>
                <a:cs typeface="Times New Roman"/>
              </a:rPr>
              <a:t>dove ci resta tuttora...</a:t>
            </a:r>
            <a:endParaRPr lang="it-IT" sz="1400" b="1" dirty="0">
              <a:solidFill>
                <a:srgbClr val="A9401E"/>
              </a:solidFill>
              <a:effectLst/>
              <a:latin typeface="Calibri"/>
              <a:ea typeface="Calibri"/>
              <a:cs typeface="Times New Roman"/>
            </a:endParaRPr>
          </a:p>
        </p:txBody>
      </p:sp>
      <p:sp>
        <p:nvSpPr>
          <p:cNvPr id="9" name="CasellaDiTesto 8"/>
          <p:cNvSpPr txBox="1"/>
          <p:nvPr/>
        </p:nvSpPr>
        <p:spPr>
          <a:xfrm>
            <a:off x="7842737" y="5194045"/>
            <a:ext cx="4091355" cy="646331"/>
          </a:xfrm>
          <a:prstGeom prst="rect">
            <a:avLst/>
          </a:prstGeom>
          <a:solidFill>
            <a:srgbClr val="FFFF99"/>
          </a:solidFill>
        </p:spPr>
        <p:txBody>
          <a:bodyPr wrap="square" rtlCol="0">
            <a:spAutoFit/>
          </a:bodyPr>
          <a:lstStyle/>
          <a:p>
            <a:pPr algn="ctr"/>
            <a:r>
              <a:rPr lang="it-IT" b="1" dirty="0" smtClean="0">
                <a:latin typeface="Bell MT" panose="02020503060305020303" pitchFamily="18" charset="0"/>
              </a:rPr>
              <a:t>«Ulisse naufraga…a bordo d’un yacht» Guido Gozzano</a:t>
            </a:r>
            <a:endParaRPr lang="it-IT" b="1" dirty="0">
              <a:latin typeface="Bell MT" panose="02020503060305020303" pitchFamily="18" charset="0"/>
            </a:endParaRPr>
          </a:p>
        </p:txBody>
      </p:sp>
    </p:spTree>
    <p:extLst>
      <p:ext uri="{BB962C8B-B14F-4D97-AF65-F5344CB8AC3E}">
        <p14:creationId xmlns:p14="http://schemas.microsoft.com/office/powerpoint/2010/main" val="38953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7982" y="242455"/>
            <a:ext cx="11284527" cy="5632311"/>
          </a:xfrm>
          <a:prstGeom prst="rect">
            <a:avLst/>
          </a:prstGeom>
          <a:solidFill>
            <a:schemeClr val="accent3">
              <a:lumMod val="20000"/>
              <a:lumOff val="80000"/>
            </a:schemeClr>
          </a:solidFill>
        </p:spPr>
        <p:txBody>
          <a:bodyPr wrap="square" rtlCol="0">
            <a:spAutoFit/>
          </a:bodyPr>
          <a:lstStyle/>
          <a:p>
            <a:pPr algn="just"/>
            <a:r>
              <a:rPr lang="it-IT" b="1" dirty="0">
                <a:solidFill>
                  <a:srgbClr val="A9401E"/>
                </a:solidFill>
              </a:rPr>
              <a:t>Nel libro XI dell’Odissea, l’indovino Tiresia profetizza a Odisseo il suo futuro: una volta uccisi i Proci, ripartirà per terre </a:t>
            </a:r>
            <a:r>
              <a:rPr lang="it-IT" b="1" dirty="0" smtClean="0">
                <a:solidFill>
                  <a:srgbClr val="A9401E"/>
                </a:solidFill>
              </a:rPr>
              <a:t>lontane. </a:t>
            </a:r>
            <a:r>
              <a:rPr lang="it-IT" b="1" dirty="0">
                <a:solidFill>
                  <a:srgbClr val="A9401E"/>
                </a:solidFill>
              </a:rPr>
              <a:t>Quindi tornerà a Itaca, offrirà sacrifici a tutti gli </a:t>
            </a:r>
            <a:r>
              <a:rPr lang="it-IT" b="1" dirty="0" smtClean="0">
                <a:solidFill>
                  <a:srgbClr val="A9401E"/>
                </a:solidFill>
              </a:rPr>
              <a:t>dei </a:t>
            </a:r>
            <a:r>
              <a:rPr lang="it-IT" b="1" dirty="0">
                <a:solidFill>
                  <a:srgbClr val="A9401E"/>
                </a:solidFill>
              </a:rPr>
              <a:t>e una lieta morte «verrà fuori dal mare» durante la sua serena vecchiaia.</a:t>
            </a:r>
          </a:p>
          <a:p>
            <a:pPr algn="just"/>
            <a:endParaRPr lang="it-IT" b="1" dirty="0">
              <a:solidFill>
                <a:srgbClr val="A9401E"/>
              </a:solidFill>
            </a:endParaRPr>
          </a:p>
          <a:p>
            <a:pPr algn="just"/>
            <a:r>
              <a:rPr lang="it-IT" b="1" dirty="0">
                <a:solidFill>
                  <a:srgbClr val="A9401E"/>
                </a:solidFill>
              </a:rPr>
              <a:t>Secondo altre versioni pervenute, dopo aver ucciso i Proci, Odisseo viene condannato ad allontanarsi per altri dieci anni e andare in Epiro a purificarsi e a fare sacrifici per chiedere il perdono di Poseidone. Nel frattempo Telemaco avrebbe regnato su Itaca e i parenti dei principi che ne avevano sperperato gli averi avrebbero versato un tributo annuale come risarcimento.</a:t>
            </a:r>
          </a:p>
          <a:p>
            <a:pPr algn="just"/>
            <a:r>
              <a:rPr lang="it-IT" b="1" dirty="0">
                <a:solidFill>
                  <a:srgbClr val="A9401E"/>
                </a:solidFill>
              </a:rPr>
              <a:t>Odisseo, dopo aver chiesto e ottenuto il perdono di Poseidone, torna a Itaca dove Penelope regnava in nome di Telemaco perché un oracolo aveva predetto che Odisseo sarebbe morto per mano del proprio </a:t>
            </a:r>
            <a:r>
              <a:rPr lang="it-IT" b="1" dirty="0" smtClean="0">
                <a:solidFill>
                  <a:srgbClr val="A9401E"/>
                </a:solidFill>
              </a:rPr>
              <a:t>figlio; </a:t>
            </a:r>
            <a:r>
              <a:rPr lang="it-IT" b="1" dirty="0">
                <a:solidFill>
                  <a:srgbClr val="A9401E"/>
                </a:solidFill>
              </a:rPr>
              <a:t>Telemaco, allora, si era recato in esilio volontario a Cefalonia.</a:t>
            </a:r>
          </a:p>
          <a:p>
            <a:pPr algn="just"/>
            <a:endParaRPr lang="it-IT" b="1" dirty="0">
              <a:solidFill>
                <a:srgbClr val="A9401E"/>
              </a:solidFill>
            </a:endParaRPr>
          </a:p>
          <a:p>
            <a:pPr algn="just"/>
            <a:r>
              <a:rPr lang="it-IT" b="1" dirty="0">
                <a:solidFill>
                  <a:srgbClr val="A9401E"/>
                </a:solidFill>
              </a:rPr>
              <a:t>Ma la sorte ha voluto che non fosse Telemaco a uccidere Odisseo, </a:t>
            </a:r>
            <a:r>
              <a:rPr lang="it-IT" b="1" dirty="0" smtClean="0">
                <a:solidFill>
                  <a:srgbClr val="A9401E"/>
                </a:solidFill>
              </a:rPr>
              <a:t>bensì </a:t>
            </a:r>
            <a:r>
              <a:rPr lang="it-IT" b="1" dirty="0">
                <a:solidFill>
                  <a:srgbClr val="A9401E"/>
                </a:solidFill>
              </a:rPr>
              <a:t>Telegono, il figlio che l’eroe aveva avuto dalla maga Circe. Telegono, infatti, andando alla ricerca di suo padre, è giunto a Itaca e ignorando che quella fosse la terra di Odisseo, inizia a saccheggiarla. Odisseo è quindi costretto a guidare una spedizione </a:t>
            </a:r>
            <a:r>
              <a:rPr lang="it-IT" b="1" dirty="0" smtClean="0">
                <a:solidFill>
                  <a:srgbClr val="A9401E"/>
                </a:solidFill>
              </a:rPr>
              <a:t>contro Telegono che </a:t>
            </a:r>
            <a:r>
              <a:rPr lang="it-IT" b="1" dirty="0">
                <a:solidFill>
                  <a:srgbClr val="A9401E"/>
                </a:solidFill>
              </a:rPr>
              <a:t>lo uccide con </a:t>
            </a:r>
            <a:r>
              <a:rPr lang="it-IT" b="1" dirty="0" smtClean="0">
                <a:solidFill>
                  <a:srgbClr val="A9401E"/>
                </a:solidFill>
              </a:rPr>
              <a:t>una </a:t>
            </a:r>
            <a:r>
              <a:rPr lang="it-IT" b="1" dirty="0">
                <a:solidFill>
                  <a:srgbClr val="A9401E"/>
                </a:solidFill>
              </a:rPr>
              <a:t>lancia per poi venire a sapere che si </a:t>
            </a:r>
            <a:r>
              <a:rPr lang="it-IT" b="1" dirty="0" smtClean="0">
                <a:solidFill>
                  <a:srgbClr val="A9401E"/>
                </a:solidFill>
              </a:rPr>
              <a:t>trattava </a:t>
            </a:r>
            <a:r>
              <a:rPr lang="it-IT" b="1" dirty="0">
                <a:solidFill>
                  <a:srgbClr val="A9401E"/>
                </a:solidFill>
              </a:rPr>
              <a:t>di suo padre; </a:t>
            </a:r>
            <a:r>
              <a:rPr lang="it-IT" b="1" dirty="0">
                <a:solidFill>
                  <a:srgbClr val="A9401E"/>
                </a:solidFill>
              </a:rPr>
              <a:t>i</a:t>
            </a:r>
            <a:r>
              <a:rPr lang="it-IT" b="1" dirty="0" smtClean="0">
                <a:solidFill>
                  <a:srgbClr val="A9401E"/>
                </a:solidFill>
              </a:rPr>
              <a:t>n </a:t>
            </a:r>
            <a:r>
              <a:rPr lang="it-IT" b="1" dirty="0" smtClean="0">
                <a:solidFill>
                  <a:srgbClr val="A9401E"/>
                </a:solidFill>
              </a:rPr>
              <a:t>seguito sposa </a:t>
            </a:r>
            <a:r>
              <a:rPr lang="it-IT" b="1" dirty="0">
                <a:solidFill>
                  <a:srgbClr val="A9401E"/>
                </a:solidFill>
              </a:rPr>
              <a:t>Penelope, mentre Telemaco prende in sposa Circe</a:t>
            </a:r>
            <a:r>
              <a:rPr lang="it-IT" b="1" dirty="0" smtClean="0">
                <a:solidFill>
                  <a:srgbClr val="A9401E"/>
                </a:solidFill>
              </a:rPr>
              <a:t>. (Telegonia</a:t>
            </a:r>
            <a:r>
              <a:rPr lang="it-IT" b="1" dirty="0">
                <a:solidFill>
                  <a:srgbClr val="A9401E"/>
                </a:solidFill>
              </a:rPr>
              <a:t> </a:t>
            </a:r>
            <a:r>
              <a:rPr lang="it-IT" b="1" dirty="0" smtClean="0">
                <a:solidFill>
                  <a:srgbClr val="A9401E"/>
                </a:solidFill>
              </a:rPr>
              <a:t>– 2 libri – poemi del ciclo Troiano).</a:t>
            </a:r>
            <a:endParaRPr lang="it-IT" b="1" dirty="0">
              <a:solidFill>
                <a:srgbClr val="A9401E"/>
              </a:solidFill>
            </a:endParaRPr>
          </a:p>
          <a:p>
            <a:endParaRPr lang="it-IT" dirty="0"/>
          </a:p>
          <a:p>
            <a:endParaRPr lang="it-IT" dirty="0"/>
          </a:p>
          <a:p>
            <a:endParaRPr lang="it-IT" dirty="0"/>
          </a:p>
        </p:txBody>
      </p:sp>
    </p:spTree>
    <p:extLst>
      <p:ext uri="{BB962C8B-B14F-4D97-AF65-F5344CB8AC3E}">
        <p14:creationId xmlns:p14="http://schemas.microsoft.com/office/powerpoint/2010/main" val="30177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23394" y="145472"/>
            <a:ext cx="11034377" cy="6206837"/>
          </a:xfrm>
          <a:prstGeom prst="rect">
            <a:avLst/>
          </a:prstGeom>
          <a:ln>
            <a:noFill/>
          </a:ln>
          <a:effectLst>
            <a:softEdge rad="112500"/>
          </a:effectLst>
        </p:spPr>
      </p:pic>
      <p:sp>
        <p:nvSpPr>
          <p:cNvPr id="5" name="CasellaDiTesto 4"/>
          <p:cNvSpPr txBox="1"/>
          <p:nvPr/>
        </p:nvSpPr>
        <p:spPr>
          <a:xfrm>
            <a:off x="4440382" y="3161206"/>
            <a:ext cx="7703126" cy="338554"/>
          </a:xfrm>
          <a:prstGeom prst="rect">
            <a:avLst/>
          </a:prstGeom>
          <a:noFill/>
        </p:spPr>
        <p:txBody>
          <a:bodyPr wrap="square" rtlCol="0">
            <a:spAutoFit/>
          </a:bodyPr>
          <a:lstStyle/>
          <a:p>
            <a:r>
              <a:rPr lang="it-IT" sz="1600" b="1" dirty="0">
                <a:solidFill>
                  <a:schemeClr val="bg1"/>
                </a:solidFill>
                <a:latin typeface="Baskerville Old Face" panose="02020602080505020303" pitchFamily="18" charset="0"/>
              </a:rPr>
              <a:t>Presentazione realizzata dagli allievi Agosta Silvia e Vassallo Cristian III B CL</a:t>
            </a:r>
          </a:p>
        </p:txBody>
      </p:sp>
    </p:spTree>
    <p:extLst>
      <p:ext uri="{BB962C8B-B14F-4D97-AF65-F5344CB8AC3E}">
        <p14:creationId xmlns:p14="http://schemas.microsoft.com/office/powerpoint/2010/main" val="258648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43263" y="247014"/>
            <a:ext cx="9705475" cy="954107"/>
          </a:xfrm>
          <a:prstGeom prst="rect">
            <a:avLst/>
          </a:prstGeom>
          <a:noFill/>
        </p:spPr>
        <p:txBody>
          <a:bodyPr wrap="square" rtlCol="0">
            <a:spAutoFit/>
          </a:bodyPr>
          <a:lstStyle/>
          <a:p>
            <a:pPr algn="ctr"/>
            <a:r>
              <a:rPr lang="it-IT" sz="3200" b="1" dirty="0" smtClean="0">
                <a:latin typeface="Castellar" panose="020A0402060406010301" pitchFamily="18" charset="0"/>
              </a:rPr>
              <a:t>L’ATTACCO DI DANTE </a:t>
            </a:r>
            <a:r>
              <a:rPr lang="it-IT" b="1" dirty="0" smtClean="0">
                <a:latin typeface="Castellar" panose="020A0402060406010301" pitchFamily="18" charset="0"/>
              </a:rPr>
              <a:t>(vv. 1 – 12) </a:t>
            </a:r>
            <a:endParaRPr lang="it-IT" sz="3200" b="1" dirty="0" smtClean="0">
              <a:latin typeface="Castellar" panose="020A0402060406010301" pitchFamily="18" charset="0"/>
            </a:endParaRPr>
          </a:p>
          <a:p>
            <a:pPr algn="ctr"/>
            <a:r>
              <a:rPr lang="it-IT" sz="2400" b="1" dirty="0" smtClean="0">
                <a:latin typeface="Castellar" panose="020A0402060406010301" pitchFamily="18" charset="0"/>
              </a:rPr>
              <a:t>LA CORRUZIONE DELLA SUA CITTÀ: FIRENZE</a:t>
            </a:r>
            <a:endParaRPr lang="it-IT" sz="2400" b="1" dirty="0">
              <a:latin typeface="Castellar" panose="020A0402060406010301" pitchFamily="18" charset="0"/>
            </a:endParaRPr>
          </a:p>
        </p:txBody>
      </p:sp>
      <p:sp>
        <p:nvSpPr>
          <p:cNvPr id="5" name="CasellaDiTesto 4"/>
          <p:cNvSpPr txBox="1"/>
          <p:nvPr/>
        </p:nvSpPr>
        <p:spPr>
          <a:xfrm>
            <a:off x="449179" y="1947659"/>
            <a:ext cx="5646821" cy="2585323"/>
          </a:xfrm>
          <a:prstGeom prst="rect">
            <a:avLst/>
          </a:prstGeom>
          <a:solidFill>
            <a:schemeClr val="accent3">
              <a:lumMod val="20000"/>
              <a:lumOff val="80000"/>
            </a:schemeClr>
          </a:solidFill>
          <a:effectLst>
            <a:softEdge rad="12700"/>
          </a:effectLst>
          <a:scene3d>
            <a:camera prst="perspectiveAbove"/>
            <a:lightRig rig="threePt" dir="t"/>
          </a:scene3d>
        </p:spPr>
        <p:txBody>
          <a:bodyPr wrap="square" rtlCol="0">
            <a:spAutoFit/>
          </a:bodyPr>
          <a:lstStyle/>
          <a:p>
            <a:pPr algn="just"/>
            <a:r>
              <a:rPr lang="it-IT" b="1" dirty="0" smtClean="0">
                <a:solidFill>
                  <a:srgbClr val="DC653D"/>
                </a:solidFill>
              </a:rPr>
              <a:t>Dante pronuncia un’invettiva contro Firenze la cui fama si è diffusa fino all’</a:t>
            </a:r>
            <a:r>
              <a:rPr lang="it-IT" b="1" dirty="0">
                <a:solidFill>
                  <a:srgbClr val="DC653D"/>
                </a:solidFill>
              </a:rPr>
              <a:t>I</a:t>
            </a:r>
            <a:r>
              <a:rPr lang="it-IT" b="1" dirty="0" smtClean="0">
                <a:solidFill>
                  <a:srgbClr val="DC653D"/>
                </a:solidFill>
              </a:rPr>
              <a:t>nferno. Nella precedente bolgia infatti, la settima, ha incontrato cinque ladri fiorentini, provando estrema vergogna, poiché questo fatto non giovava alla reputazione della città. Il poeta immagina dunque un destino avverso per Firenze, in cui proliferano gelosia e desiderio di vendetta tanto da indurre le circostanti cittadine </a:t>
            </a:r>
            <a:r>
              <a:rPr lang="it-IT" b="1" dirty="0" smtClean="0">
                <a:solidFill>
                  <a:srgbClr val="DC653D"/>
                </a:solidFill>
              </a:rPr>
              <a:t>ad </a:t>
            </a:r>
            <a:r>
              <a:rPr lang="it-IT" b="1" dirty="0" smtClean="0">
                <a:solidFill>
                  <a:srgbClr val="DC653D"/>
                </a:solidFill>
              </a:rPr>
              <a:t>augurarne la decadenza. </a:t>
            </a:r>
            <a:endParaRPr lang="it-IT" b="1" dirty="0">
              <a:solidFill>
                <a:srgbClr val="DC653D"/>
              </a:solidFill>
            </a:endParaRPr>
          </a:p>
        </p:txBody>
      </p:sp>
      <p:sp>
        <p:nvSpPr>
          <p:cNvPr id="7" name="CasellaDiTesto 6"/>
          <p:cNvSpPr txBox="1"/>
          <p:nvPr/>
        </p:nvSpPr>
        <p:spPr>
          <a:xfrm>
            <a:off x="391180" y="4373652"/>
            <a:ext cx="5753311" cy="923330"/>
          </a:xfrm>
          <a:prstGeom prst="rect">
            <a:avLst/>
          </a:prstGeom>
          <a:solidFill>
            <a:schemeClr val="accent3">
              <a:lumMod val="20000"/>
              <a:lumOff val="80000"/>
            </a:schemeClr>
          </a:solidFill>
          <a:effectLst>
            <a:softEdge rad="12700"/>
          </a:effectLst>
          <a:scene3d>
            <a:camera prst="perspectiveAbove"/>
            <a:lightRig rig="threePt" dir="t"/>
          </a:scene3d>
        </p:spPr>
        <p:txBody>
          <a:bodyPr wrap="square" rtlCol="0">
            <a:spAutoFit/>
          </a:bodyPr>
          <a:lstStyle/>
          <a:p>
            <a:pPr algn="just"/>
            <a:r>
              <a:rPr lang="it-IT" b="1" dirty="0" smtClean="0">
                <a:solidFill>
                  <a:srgbClr val="DC653D"/>
                </a:solidFill>
              </a:rPr>
              <a:t>Nonostante lo sdegno e l’ira, Dante prova un profondo amore verso Firenze e ben sa che più l’intervento divino tarderà, più sanguinerà il suo cuore di cittadino.</a:t>
            </a:r>
            <a:endParaRPr lang="it-IT" b="1" dirty="0">
              <a:solidFill>
                <a:srgbClr val="DC653D"/>
              </a:solidFill>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527" y="2397216"/>
            <a:ext cx="5650287" cy="33094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141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7200" y="194974"/>
            <a:ext cx="11349789" cy="1446550"/>
          </a:xfrm>
          <a:prstGeom prst="rect">
            <a:avLst/>
          </a:prstGeom>
          <a:noFill/>
        </p:spPr>
        <p:txBody>
          <a:bodyPr wrap="square" rtlCol="0">
            <a:spAutoFit/>
          </a:bodyPr>
          <a:lstStyle/>
          <a:p>
            <a:pPr algn="ctr"/>
            <a:r>
              <a:rPr lang="it-IT" sz="3200" b="1" i="1" dirty="0" smtClean="0">
                <a:solidFill>
                  <a:srgbClr val="A9401E"/>
                </a:solidFill>
                <a:latin typeface="Corbel Light" panose="020B0303020204020204" pitchFamily="34" charset="0"/>
              </a:rPr>
              <a:t>‘</a:t>
            </a:r>
            <a:r>
              <a:rPr lang="it-IT" sz="2800" b="1" i="1" dirty="0" smtClean="0">
                <a:solidFill>
                  <a:srgbClr val="A9401E"/>
                </a:solidFill>
                <a:latin typeface="Corbel Light" panose="020B0303020204020204" pitchFamily="34" charset="0"/>
              </a:rPr>
              <a:t>’Quante ‘l villan ch’al poggio si riposa, […] vede lucciole giù per la vallea, </a:t>
            </a:r>
          </a:p>
          <a:p>
            <a:pPr algn="ctr"/>
            <a:r>
              <a:rPr lang="it-IT" sz="2800" b="1" i="1" dirty="0" smtClean="0">
                <a:solidFill>
                  <a:srgbClr val="A9401E"/>
                </a:solidFill>
                <a:latin typeface="Corbel Light" panose="020B0303020204020204" pitchFamily="34" charset="0"/>
              </a:rPr>
              <a:t>di tante fiamme tutta risplendea l’ottava bolgia.’’ </a:t>
            </a:r>
            <a:r>
              <a:rPr lang="it-IT" b="1" i="1" dirty="0" smtClean="0">
                <a:solidFill>
                  <a:srgbClr val="A9401E"/>
                </a:solidFill>
                <a:latin typeface="Corbel Light" panose="020B0303020204020204" pitchFamily="34" charset="0"/>
              </a:rPr>
              <a:t>(vv.13-48)</a:t>
            </a:r>
            <a:endParaRPr lang="it-IT" b="1" i="1" dirty="0">
              <a:solidFill>
                <a:srgbClr val="A9401E"/>
              </a:solidFill>
              <a:latin typeface="Corbel Light" panose="020B0303020204020204" pitchFamily="34" charset="0"/>
            </a:endParaRPr>
          </a:p>
        </p:txBody>
      </p:sp>
      <p:sp>
        <p:nvSpPr>
          <p:cNvPr id="5" name="CasellaDiTesto 4"/>
          <p:cNvSpPr txBox="1"/>
          <p:nvPr/>
        </p:nvSpPr>
        <p:spPr>
          <a:xfrm>
            <a:off x="401053" y="1430611"/>
            <a:ext cx="6773470" cy="4524315"/>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Dante e Virgilio si allontanano dalla settima bolgia e giungono al punto più alto che sovrasta l’ottava. Qui Dante guarda in basso e ciò che vede lo spinge a tenere a freno l’ingegno per evitare di agire senza l’aiuto della virtù e perdere il bene che la Provvidenza gli ha concesso.</a:t>
            </a:r>
          </a:p>
          <a:p>
            <a:pPr algn="just"/>
            <a:r>
              <a:rPr lang="it-IT"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 </a:t>
            </a:r>
          </a:p>
          <a:p>
            <a:pPr algn="just"/>
            <a:r>
              <a:rPr lang="it-IT" b="1" i="1" dirty="0" smtClean="0">
                <a:solidFill>
                  <a:srgbClr val="DC653D"/>
                </a:solidFill>
                <a:latin typeface="Calibri" panose="020F0502020204030204" pitchFamily="34" charset="0"/>
                <a:ea typeface="Calibri" panose="020F0502020204030204" pitchFamily="34" charset="0"/>
                <a:cs typeface="Times New Roman" panose="02020603050405020304" pitchFamily="18" charset="0"/>
              </a:rPr>
              <a:t>I</a:t>
            </a:r>
            <a:r>
              <a:rPr lang="it-IT" b="1" i="1"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n fondo alla bolgia tante fiamme come il contadino quando a fine giornata d’estate si stende per riposarsi sopra la collina e nella valle sottostante vede tante lucciole</a:t>
            </a:r>
            <a:r>
              <a:rPr lang="it-IT" b="1"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it-IT" b="1"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 </a:t>
            </a:r>
          </a:p>
          <a:p>
            <a:pPr algn="just"/>
            <a:r>
              <a:rPr lang="it-IT"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Dante </a:t>
            </a:r>
            <a:r>
              <a:rPr lang="it-IT" dirty="0" smtClean="0">
                <a:solidFill>
                  <a:srgbClr val="DC653D"/>
                </a:solidFill>
                <a:latin typeface="Calibri" panose="020F0502020204030204" pitchFamily="34" charset="0"/>
                <a:ea typeface="Calibri" panose="020F0502020204030204" pitchFamily="34" charset="0"/>
                <a:cs typeface="Times New Roman" panose="02020603050405020304" pitchFamily="18" charset="0"/>
              </a:rPr>
              <a:t>nel </a:t>
            </a:r>
            <a:r>
              <a:rPr lang="it-IT" dirty="0" smtClean="0">
                <a:solidFill>
                  <a:srgbClr val="DC653D"/>
                </a:solidFill>
                <a:effectLst/>
                <a:latin typeface="Calibri" panose="020F0502020204030204" pitchFamily="34" charset="0"/>
                <a:ea typeface="Calibri" panose="020F0502020204030204" pitchFamily="34" charset="0"/>
                <a:cs typeface="Times New Roman" panose="02020603050405020304" pitchFamily="18" charset="0"/>
              </a:rPr>
              <a:t>fondo della bolgia, sotto le fiamme, non vede muoversi i dannati racchiusi all’interno, come il profeta Eliseo che vide il carro che rapì Elia allontanarsi nel cielo distinguendo solo una fiamma che saliva. Il poeta si sporge dal ponte per vedere, protendendosi al punto che cadrebbe di sotto se non si aggrappasse a una sporgenza rocciosa; e Virgilio, che lo vede così attento, gli spiega che dentro ogni fuoco c'è lo spirito di un peccatore (i consiglieri fraudolenti).</a:t>
            </a:r>
            <a:endParaRPr lang="it-IT" dirty="0">
              <a:solidFill>
                <a:srgbClr val="DC653D"/>
              </a:solidFill>
            </a:endParaRP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b="10778"/>
          <a:stretch/>
        </p:blipFill>
        <p:spPr>
          <a:xfrm>
            <a:off x="8398466" y="3388262"/>
            <a:ext cx="3641134" cy="2912409"/>
          </a:xfrm>
          <a:prstGeom prst="rect">
            <a:avLst/>
          </a:prstGeom>
          <a:ln>
            <a:noFill/>
          </a:ln>
          <a:effectLst>
            <a:softEdge rad="112500"/>
          </a:effectLst>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754" y="1776356"/>
            <a:ext cx="2903655" cy="1916413"/>
          </a:xfrm>
          <a:prstGeom prst="rect">
            <a:avLst/>
          </a:prstGeom>
          <a:ln>
            <a:noFill/>
          </a:ln>
          <a:effectLst>
            <a:softEdge rad="112500"/>
          </a:effectLst>
        </p:spPr>
      </p:pic>
    </p:spTree>
    <p:extLst>
      <p:ext uri="{BB962C8B-B14F-4D97-AF65-F5344CB8AC3E}">
        <p14:creationId xmlns:p14="http://schemas.microsoft.com/office/powerpoint/2010/main" val="3387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000" y="1986137"/>
            <a:ext cx="5927559" cy="3693319"/>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b="1" dirty="0" smtClean="0">
                <a:solidFill>
                  <a:srgbClr val="DC653D"/>
                </a:solidFill>
              </a:rPr>
              <a:t>Dante ringrazia Virgilio per la spiegazione, ma dice che aveva già capito che ogni fiamma nasconde un peccatore. In seguito chiede chi ci sia all’interno di quella fiamma che si leva con due punte simile al rogo funebre di Eteocle e Polinice (fratelli il cui odio continuò persino dopo la morte*). </a:t>
            </a:r>
          </a:p>
          <a:p>
            <a:pPr algn="just"/>
            <a:endParaRPr lang="it-IT" b="1" dirty="0">
              <a:solidFill>
                <a:srgbClr val="DC653D"/>
              </a:solidFill>
            </a:endParaRPr>
          </a:p>
          <a:p>
            <a:pPr algn="just"/>
            <a:r>
              <a:rPr lang="it-IT" b="1" dirty="0" smtClean="0">
                <a:solidFill>
                  <a:srgbClr val="DC653D"/>
                </a:solidFill>
              </a:rPr>
              <a:t>Virgilio risponde che all’interno di quella fiamma si trovano Ulisse e Diomede che furono insieme nel peccato e che adesso sono insieme nella pena. Le due anime sono punite per l’inganno del cavallo di Troia, stratagemma con cui hanno portato via Achille da </a:t>
            </a:r>
            <a:r>
              <a:rPr lang="it-IT" b="1" dirty="0" err="1" smtClean="0">
                <a:solidFill>
                  <a:srgbClr val="DC653D"/>
                </a:solidFill>
              </a:rPr>
              <a:t>Deidamia</a:t>
            </a:r>
            <a:r>
              <a:rPr lang="it-IT" b="1" dirty="0" smtClean="0">
                <a:solidFill>
                  <a:srgbClr val="DC653D"/>
                </a:solidFill>
              </a:rPr>
              <a:t>, </a:t>
            </a:r>
            <a:r>
              <a:rPr lang="it-IT" b="1" dirty="0" smtClean="0">
                <a:solidFill>
                  <a:srgbClr val="DC653D"/>
                </a:solidFill>
              </a:rPr>
              <a:t>e per il furto della statua del palladio (*).</a:t>
            </a:r>
          </a:p>
        </p:txBody>
      </p:sp>
      <p:sp>
        <p:nvSpPr>
          <p:cNvPr id="5" name="CasellaDiTesto 4"/>
          <p:cNvSpPr txBox="1"/>
          <p:nvPr/>
        </p:nvSpPr>
        <p:spPr>
          <a:xfrm>
            <a:off x="946486" y="633663"/>
            <a:ext cx="10844463" cy="369332"/>
          </a:xfrm>
          <a:prstGeom prst="rect">
            <a:avLst/>
          </a:prstGeom>
          <a:noFill/>
        </p:spPr>
        <p:txBody>
          <a:bodyPr wrap="square" rtlCol="0">
            <a:spAutoFit/>
          </a:bodyPr>
          <a:lstStyle/>
          <a:p>
            <a:endParaRPr lang="it-IT" dirty="0"/>
          </a:p>
        </p:txBody>
      </p:sp>
      <p:sp>
        <p:nvSpPr>
          <p:cNvPr id="6" name="CasellaDiTesto 5"/>
          <p:cNvSpPr txBox="1"/>
          <p:nvPr/>
        </p:nvSpPr>
        <p:spPr>
          <a:xfrm>
            <a:off x="762001" y="633664"/>
            <a:ext cx="11020927" cy="1200329"/>
          </a:xfrm>
          <a:prstGeom prst="rect">
            <a:avLst/>
          </a:prstGeom>
          <a:noFill/>
        </p:spPr>
        <p:txBody>
          <a:bodyPr wrap="square" rtlCol="0">
            <a:spAutoFit/>
          </a:bodyPr>
          <a:lstStyle/>
          <a:p>
            <a:pPr algn="ctr"/>
            <a:r>
              <a:rPr lang="it-IT" sz="3600" b="1" dirty="0" smtClean="0">
                <a:latin typeface="Castellar" panose="020A0402060406010301" pitchFamily="18" charset="0"/>
              </a:rPr>
              <a:t>LA BOLGIA </a:t>
            </a:r>
          </a:p>
          <a:p>
            <a:pPr algn="ctr"/>
            <a:r>
              <a:rPr lang="it-IT" sz="3600" b="1" dirty="0" smtClean="0">
                <a:latin typeface="Castellar" panose="020A0402060406010301" pitchFamily="18" charset="0"/>
              </a:rPr>
              <a:t>DEI CONSIGLIERI FRAUDOLENTI </a:t>
            </a:r>
            <a:r>
              <a:rPr lang="it-IT" b="1" dirty="0" smtClean="0">
                <a:latin typeface="Castellar" panose="020A0402060406010301" pitchFamily="18" charset="0"/>
              </a:rPr>
              <a:t>(vv.49-63)</a:t>
            </a:r>
            <a:endParaRPr lang="it-IT" b="1" dirty="0">
              <a:latin typeface="Castellar" panose="020A0402060406010301" pitchFamily="18"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494" y="3425083"/>
            <a:ext cx="4524960" cy="2752979"/>
          </a:xfrm>
          <a:prstGeom prst="rect">
            <a:avLst/>
          </a:prstGeom>
          <a:ln>
            <a:noFill/>
          </a:ln>
          <a:effectLst>
            <a:softEdge rad="112500"/>
          </a:effec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402" y="1909267"/>
            <a:ext cx="2711143" cy="2081771"/>
          </a:xfrm>
          <a:prstGeom prst="rect">
            <a:avLst/>
          </a:prstGeom>
          <a:ln>
            <a:noFill/>
          </a:ln>
          <a:effectLst>
            <a:softEdge rad="112500"/>
          </a:effectLst>
        </p:spPr>
      </p:pic>
    </p:spTree>
    <p:extLst>
      <p:ext uri="{BB962C8B-B14F-4D97-AF65-F5344CB8AC3E}">
        <p14:creationId xmlns:p14="http://schemas.microsoft.com/office/powerpoint/2010/main" val="7779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80" y="365759"/>
            <a:ext cx="10027920" cy="841717"/>
          </a:xfrm>
        </p:spPr>
        <p:txBody>
          <a:bodyPr/>
          <a:lstStyle/>
          <a:p>
            <a:pPr algn="ctr"/>
            <a:r>
              <a:rPr lang="it-IT" sz="3200" b="1" dirty="0" smtClean="0">
                <a:latin typeface="Castellar" panose="020A0402060406010301" pitchFamily="18" charset="0"/>
              </a:rPr>
              <a:t>LA BOLGIA </a:t>
            </a:r>
            <a:br>
              <a:rPr lang="it-IT" sz="3200" b="1" dirty="0" smtClean="0">
                <a:latin typeface="Castellar" panose="020A0402060406010301" pitchFamily="18" charset="0"/>
              </a:rPr>
            </a:br>
            <a:r>
              <a:rPr lang="it-IT" sz="3200" b="1" dirty="0" smtClean="0">
                <a:latin typeface="Castellar" panose="020A0402060406010301" pitchFamily="18" charset="0"/>
              </a:rPr>
              <a:t>DEI CONSIGLIERI FRAUDOLENTI </a:t>
            </a:r>
            <a:r>
              <a:rPr lang="it-IT" sz="1800" b="1" dirty="0" smtClean="0">
                <a:latin typeface="Castellar" panose="020A0402060406010301" pitchFamily="18" charset="0"/>
              </a:rPr>
              <a:t>(vv. 49-63)</a:t>
            </a:r>
            <a:endParaRPr lang="it-IT" sz="1800" b="1" dirty="0">
              <a:latin typeface="Castellar" panose="020A0402060406010301"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07" y="1430094"/>
            <a:ext cx="5082075" cy="389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068" y="2075595"/>
            <a:ext cx="5254631" cy="382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95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753979" y="397091"/>
            <a:ext cx="10684043" cy="1446550"/>
          </a:xfrm>
          <a:prstGeom prst="rect">
            <a:avLst/>
          </a:prstGeom>
          <a:noFill/>
        </p:spPr>
        <p:txBody>
          <a:bodyPr wrap="square" rtlCol="0">
            <a:spAutoFit/>
          </a:bodyPr>
          <a:lstStyle/>
          <a:p>
            <a:pPr algn="ctr"/>
            <a:r>
              <a:rPr lang="it-IT" sz="3200" b="1" dirty="0" smtClean="0">
                <a:latin typeface="Castellar" panose="020A0402060406010301" pitchFamily="18" charset="0"/>
              </a:rPr>
              <a:t>LA BOLGIA </a:t>
            </a:r>
          </a:p>
          <a:p>
            <a:pPr algn="ctr"/>
            <a:r>
              <a:rPr lang="it-IT" sz="3200" b="1" dirty="0" smtClean="0">
                <a:latin typeface="Castellar" panose="020A0402060406010301" pitchFamily="18" charset="0"/>
              </a:rPr>
              <a:t>DEI CONSIGLIERI FRAUDOLENTI</a:t>
            </a:r>
          </a:p>
          <a:p>
            <a:pPr algn="ctr"/>
            <a:r>
              <a:rPr lang="it-IT" sz="2400" b="1" dirty="0" smtClean="0">
                <a:latin typeface="Castellar" panose="020A0402060406010301" pitchFamily="18" charset="0"/>
              </a:rPr>
              <a:t>Incontro con Ulisse e diomede </a:t>
            </a:r>
            <a:r>
              <a:rPr lang="it-IT" b="1" dirty="0" smtClean="0">
                <a:latin typeface="Castellar" panose="020A0402060406010301" pitchFamily="18" charset="0"/>
              </a:rPr>
              <a:t>(vv.64-84)</a:t>
            </a:r>
            <a:endParaRPr lang="it-IT" b="1" dirty="0">
              <a:latin typeface="Castellar" panose="020A0402060406010301" pitchFamily="18" charset="0"/>
            </a:endParaRPr>
          </a:p>
        </p:txBody>
      </p:sp>
      <p:sp>
        <p:nvSpPr>
          <p:cNvPr id="8" name="Rettangolo 7"/>
          <p:cNvSpPr/>
          <p:nvPr/>
        </p:nvSpPr>
        <p:spPr>
          <a:xfrm>
            <a:off x="391952" y="2015205"/>
            <a:ext cx="6392779" cy="3139321"/>
          </a:xfrm>
          <a:prstGeom prst="rect">
            <a:avLst/>
          </a:prstGeom>
          <a:solidFill>
            <a:schemeClr val="accent3">
              <a:lumMod val="20000"/>
              <a:lumOff val="80000"/>
            </a:schemeClr>
          </a:solidFill>
          <a:scene3d>
            <a:camera prst="perspectiveAbove"/>
            <a:lightRig rig="threePt" dir="t"/>
          </a:scene3d>
        </p:spPr>
        <p:txBody>
          <a:bodyPr wrap="square">
            <a:spAutoFit/>
          </a:bodyPr>
          <a:lstStyle/>
          <a:p>
            <a:pPr algn="just"/>
            <a:r>
              <a:rPr lang="it-IT" b="1" dirty="0" smtClean="0">
                <a:solidFill>
                  <a:srgbClr val="DC653D"/>
                </a:solidFill>
              </a:rPr>
              <a:t>Dante chiede a Virgilio se le due anime </a:t>
            </a:r>
            <a:r>
              <a:rPr lang="it-IT" b="1" dirty="0" smtClean="0">
                <a:solidFill>
                  <a:srgbClr val="DC653D"/>
                </a:solidFill>
              </a:rPr>
              <a:t>possono </a:t>
            </a:r>
            <a:r>
              <a:rPr lang="it-IT" b="1" dirty="0" smtClean="0">
                <a:solidFill>
                  <a:srgbClr val="DC653D"/>
                </a:solidFill>
              </a:rPr>
              <a:t>parlare e poi lo prega di fare avvicinare la fiamma poiché ha un gran desiderio </a:t>
            </a:r>
            <a:r>
              <a:rPr lang="it-IT" b="1" dirty="0" smtClean="0">
                <a:solidFill>
                  <a:srgbClr val="DC653D"/>
                </a:solidFill>
              </a:rPr>
              <a:t>di intrattenere un discorso </a:t>
            </a:r>
            <a:r>
              <a:rPr lang="it-IT" b="1" dirty="0" smtClean="0">
                <a:solidFill>
                  <a:srgbClr val="DC653D"/>
                </a:solidFill>
              </a:rPr>
              <a:t>con questi due dannati. Virgilio gli risponde che la sua richiesta è degna di lode e lo invita a tacere poiché le due anime sono greche e dunque potrebbero essere restie a parlare con Dante (vv. 74-75). </a:t>
            </a:r>
          </a:p>
          <a:p>
            <a:pPr algn="just"/>
            <a:endParaRPr lang="it-IT" b="1" dirty="0">
              <a:solidFill>
                <a:srgbClr val="DC653D"/>
              </a:solidFill>
            </a:endParaRPr>
          </a:p>
          <a:p>
            <a:pPr algn="just"/>
            <a:r>
              <a:rPr lang="it-IT" b="1" dirty="0" smtClean="0">
                <a:solidFill>
                  <a:srgbClr val="DC653D"/>
                </a:solidFill>
              </a:rPr>
              <a:t>Quando la fiamma si avvicina, Virgilio parla ai due dannati e chiede a uno di loro di raccontare le circostanze della sua morte in virtù dei meriti che Virgilio ha acquistato presso entrambi quando in vita ha scritto gli alti versi. </a:t>
            </a:r>
            <a:endParaRPr lang="it-IT" b="1" dirty="0">
              <a:solidFill>
                <a:srgbClr val="DC653D"/>
              </a:solidFill>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301" y="2015205"/>
            <a:ext cx="4923636" cy="3750652"/>
          </a:xfrm>
          <a:prstGeom prst="rect">
            <a:avLst/>
          </a:prstGeom>
          <a:ln>
            <a:noFill/>
          </a:ln>
          <a:effectLst>
            <a:softEdge rad="112500"/>
          </a:effectLst>
        </p:spPr>
      </p:pic>
    </p:spTree>
    <p:extLst>
      <p:ext uri="{BB962C8B-B14F-4D97-AF65-F5344CB8AC3E}">
        <p14:creationId xmlns:p14="http://schemas.microsoft.com/office/powerpoint/2010/main" val="21163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084" t="5614" r="3060" b="3802"/>
          <a:stretch/>
        </p:blipFill>
        <p:spPr>
          <a:xfrm>
            <a:off x="1416401" y="1557196"/>
            <a:ext cx="9019228" cy="4645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asellaDiTesto 1"/>
          <p:cNvSpPr txBox="1"/>
          <p:nvPr/>
        </p:nvSpPr>
        <p:spPr>
          <a:xfrm>
            <a:off x="1090246" y="422031"/>
            <a:ext cx="9671539" cy="1077218"/>
          </a:xfrm>
          <a:prstGeom prst="rect">
            <a:avLst/>
          </a:prstGeom>
          <a:noFill/>
        </p:spPr>
        <p:txBody>
          <a:bodyPr wrap="square" rtlCol="0">
            <a:spAutoFit/>
          </a:bodyPr>
          <a:lstStyle/>
          <a:p>
            <a:pPr algn="ctr"/>
            <a:r>
              <a:rPr lang="it-IT" sz="3200" b="1" dirty="0" smtClean="0">
                <a:latin typeface="Castellar" panose="020A0402060406010301" pitchFamily="18" charset="0"/>
              </a:rPr>
              <a:t>MAPPA DEL PERCORSO BATTUTO DA ODISSEO E I SUOI COMPAGNI</a:t>
            </a:r>
            <a:endParaRPr lang="it-IT" sz="3200" b="1" dirty="0">
              <a:latin typeface="Castellar" panose="020A0402060406010301" pitchFamily="18" charset="0"/>
            </a:endParaRPr>
          </a:p>
        </p:txBody>
      </p:sp>
    </p:spTree>
    <p:extLst>
      <p:ext uri="{BB962C8B-B14F-4D97-AF65-F5344CB8AC3E}">
        <p14:creationId xmlns:p14="http://schemas.microsoft.com/office/powerpoint/2010/main" val="41410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97280" y="601580"/>
            <a:ext cx="10058400" cy="954107"/>
          </a:xfrm>
          <a:prstGeom prst="rect">
            <a:avLst/>
          </a:prstGeom>
          <a:noFill/>
        </p:spPr>
        <p:txBody>
          <a:bodyPr wrap="square" rtlCol="0">
            <a:spAutoFit/>
          </a:bodyPr>
          <a:lstStyle/>
          <a:p>
            <a:pPr algn="ctr"/>
            <a:r>
              <a:rPr lang="it-IT" sz="3200" b="1" dirty="0" smtClean="0">
                <a:latin typeface="Castellar" panose="020A0402060406010301" pitchFamily="18" charset="0"/>
              </a:rPr>
              <a:t>IL RACCONTO DI ULISSE</a:t>
            </a:r>
          </a:p>
          <a:p>
            <a:pPr algn="ctr"/>
            <a:r>
              <a:rPr lang="it-IT" sz="2400" b="1" dirty="0" smtClean="0">
                <a:latin typeface="Castellar" panose="020A0402060406010301" pitchFamily="18" charset="0"/>
              </a:rPr>
              <a:t>IL VIAGGIO ALLE COLONNE D’ERCOLE </a:t>
            </a:r>
            <a:r>
              <a:rPr lang="it-IT" b="1" dirty="0" smtClean="0">
                <a:latin typeface="Castellar" panose="020A0402060406010301" pitchFamily="18" charset="0"/>
              </a:rPr>
              <a:t>(vv. 85-111)</a:t>
            </a:r>
            <a:endParaRPr lang="it-IT" b="1" dirty="0">
              <a:latin typeface="Castellar" panose="020A0402060406010301" pitchFamily="18" charset="0"/>
            </a:endParaRPr>
          </a:p>
        </p:txBody>
      </p:sp>
      <p:sp>
        <p:nvSpPr>
          <p:cNvPr id="8" name="CasellaDiTesto 7"/>
          <p:cNvSpPr txBox="1"/>
          <p:nvPr/>
        </p:nvSpPr>
        <p:spPr>
          <a:xfrm>
            <a:off x="630587" y="1756613"/>
            <a:ext cx="6438428" cy="3416320"/>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b="1" dirty="0" smtClean="0">
                <a:solidFill>
                  <a:srgbClr val="DC653D"/>
                </a:solidFill>
              </a:rPr>
              <a:t>La punta più alta della fiamma inizia ad agitarsi mormorando come se fosse colpita dal vento</a:t>
            </a:r>
            <a:r>
              <a:rPr lang="it-IT" b="1" dirty="0" smtClean="0">
                <a:solidFill>
                  <a:srgbClr val="DC653D"/>
                </a:solidFill>
              </a:rPr>
              <a:t>, </a:t>
            </a:r>
            <a:r>
              <a:rPr lang="it-IT" b="1" dirty="0" smtClean="0">
                <a:solidFill>
                  <a:srgbClr val="DC653D"/>
                </a:solidFill>
              </a:rPr>
              <a:t>volgendo la cima da una parte all’altra; fuoriesce una voce: a parlare è Ulisse. Ulisse racconta che dopo essersi separato da Circe </a:t>
            </a:r>
            <a:r>
              <a:rPr lang="it-IT" b="1" dirty="0" smtClean="0">
                <a:solidFill>
                  <a:srgbClr val="DC653D"/>
                </a:solidFill>
              </a:rPr>
              <a:t>nell’isola di Gaeta (Eea), presso cui si </a:t>
            </a:r>
            <a:r>
              <a:rPr lang="it-IT" b="1" dirty="0" smtClean="0">
                <a:solidFill>
                  <a:srgbClr val="DC653D"/>
                </a:solidFill>
              </a:rPr>
              <a:t>era trattenuto più di un </a:t>
            </a:r>
            <a:r>
              <a:rPr lang="it-IT" b="1" dirty="0" smtClean="0">
                <a:solidFill>
                  <a:srgbClr val="DC653D"/>
                </a:solidFill>
              </a:rPr>
              <a:t>anno, continuò il suo viaggio per </a:t>
            </a:r>
            <a:r>
              <a:rPr lang="it-IT" b="1" dirty="0" smtClean="0">
                <a:solidFill>
                  <a:srgbClr val="DC653D"/>
                </a:solidFill>
              </a:rPr>
              <a:t>il grande desiderio di esplorare il mondo e i costumi dei vari popoli. </a:t>
            </a:r>
          </a:p>
          <a:p>
            <a:pPr algn="just"/>
            <a:endParaRPr lang="it-IT" b="1" dirty="0" smtClean="0">
              <a:solidFill>
                <a:srgbClr val="DC653D"/>
              </a:solidFill>
            </a:endParaRPr>
          </a:p>
          <a:p>
            <a:pPr algn="just"/>
            <a:endParaRPr lang="it-IT" b="1" dirty="0">
              <a:solidFill>
                <a:srgbClr val="DC653D"/>
              </a:solidFill>
            </a:endParaRPr>
          </a:p>
          <a:p>
            <a:pPr algn="just"/>
            <a:endParaRPr lang="it-IT" b="1" dirty="0" smtClean="0">
              <a:solidFill>
                <a:srgbClr val="DC653D"/>
              </a:solidFill>
            </a:endParaRPr>
          </a:p>
          <a:p>
            <a:pPr algn="just"/>
            <a:endParaRPr lang="it-IT" b="1" dirty="0">
              <a:solidFill>
                <a:srgbClr val="DC653D"/>
              </a:solidFill>
            </a:endParaRPr>
          </a:p>
          <a:p>
            <a:pPr algn="just"/>
            <a:endParaRPr lang="it-IT" b="1" dirty="0" smtClean="0">
              <a:solidFill>
                <a:srgbClr val="DC653D"/>
              </a:solidFill>
            </a:endParaRPr>
          </a:p>
        </p:txBody>
      </p:sp>
      <p:sp>
        <p:nvSpPr>
          <p:cNvPr id="9" name="CasellaDiTesto 8"/>
          <p:cNvSpPr txBox="1"/>
          <p:nvPr/>
        </p:nvSpPr>
        <p:spPr>
          <a:xfrm>
            <a:off x="513354" y="3731020"/>
            <a:ext cx="6555661" cy="1477328"/>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b="1" dirty="0" smtClean="0">
                <a:solidFill>
                  <a:srgbClr val="DC653D"/>
                </a:solidFill>
              </a:rPr>
              <a:t>Non lo bloccarono né la nostalgia per il vecchio padre né quella per il figlio né l’amore per sua moglie. Dunque Odisseo si mette in viaggio con i suoi compagni che non lo abbandonano nemmeno in questa occasione. La sua nave viaggia nel Mediterraneo verso ovest, costeggiando la Spagna, la Sardegna e il Marocco. </a:t>
            </a:r>
            <a:endParaRPr lang="it-IT" b="1" dirty="0">
              <a:solidFill>
                <a:srgbClr val="DC653D"/>
              </a:solidFill>
            </a:endParaRPr>
          </a:p>
        </p:txBody>
      </p:sp>
      <p:pic>
        <p:nvPicPr>
          <p:cNvPr id="11" name="Immagine 10"/>
          <p:cNvPicPr>
            <a:picLocks noChangeAspect="1"/>
          </p:cNvPicPr>
          <p:nvPr/>
        </p:nvPicPr>
        <p:blipFill>
          <a:blip r:embed="rId2"/>
          <a:stretch>
            <a:fillRect/>
          </a:stretch>
        </p:blipFill>
        <p:spPr>
          <a:xfrm>
            <a:off x="7268309" y="1766701"/>
            <a:ext cx="2098431" cy="3147647"/>
          </a:xfrm>
          <a:prstGeom prst="rect">
            <a:avLst/>
          </a:prstGeom>
          <a:ln>
            <a:noFill/>
          </a:ln>
          <a:effectLst>
            <a:softEdge rad="112500"/>
          </a:effectLst>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740" y="2725615"/>
            <a:ext cx="2320262" cy="3543673"/>
          </a:xfrm>
          <a:prstGeom prst="rect">
            <a:avLst/>
          </a:prstGeom>
          <a:ln>
            <a:noFill/>
          </a:ln>
          <a:effectLst>
            <a:softEdge rad="112500"/>
          </a:effectLst>
        </p:spPr>
      </p:pic>
    </p:spTree>
    <p:extLst>
      <p:ext uri="{BB962C8B-B14F-4D97-AF65-F5344CB8AC3E}">
        <p14:creationId xmlns:p14="http://schemas.microsoft.com/office/powerpoint/2010/main" val="31310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08893" y="445477"/>
            <a:ext cx="10574215" cy="1077218"/>
          </a:xfrm>
          <a:prstGeom prst="rect">
            <a:avLst/>
          </a:prstGeom>
          <a:noFill/>
        </p:spPr>
        <p:txBody>
          <a:bodyPr wrap="square" rtlCol="0">
            <a:spAutoFit/>
          </a:bodyPr>
          <a:lstStyle/>
          <a:p>
            <a:pPr algn="ctr"/>
            <a:r>
              <a:rPr lang="it-IT" sz="3200" b="1" dirty="0" smtClean="0">
                <a:latin typeface="Castellar" panose="020A0402060406010301" pitchFamily="18" charset="0"/>
              </a:rPr>
              <a:t>IL RACCONTO DI ULISSE</a:t>
            </a:r>
          </a:p>
          <a:p>
            <a:pPr algn="ctr"/>
            <a:r>
              <a:rPr lang="it-IT" sz="2400" b="1" dirty="0" smtClean="0">
                <a:latin typeface="Castellar" panose="020A0402060406010301" pitchFamily="18" charset="0"/>
              </a:rPr>
              <a:t>IL VIAGGIO ALLE COLONNE D’ERCOLE </a:t>
            </a:r>
            <a:r>
              <a:rPr lang="it-IT" b="1" dirty="0" smtClean="0">
                <a:latin typeface="Castellar" panose="020A0402060406010301" pitchFamily="18" charset="0"/>
              </a:rPr>
              <a:t>(vv. 85-111)</a:t>
            </a:r>
            <a:r>
              <a:rPr lang="it-IT" sz="3200" b="1" dirty="0" smtClean="0">
                <a:latin typeface="Castellar" panose="020A0402060406010301" pitchFamily="18" charset="0"/>
              </a:rPr>
              <a:t> </a:t>
            </a:r>
            <a:endParaRPr lang="it-IT" sz="3200" b="1" dirty="0">
              <a:latin typeface="Castellar" panose="020A0402060406010301" pitchFamily="18" charset="0"/>
            </a:endParaRPr>
          </a:p>
        </p:txBody>
      </p:sp>
      <p:sp>
        <p:nvSpPr>
          <p:cNvPr id="5" name="CasellaDiTesto 4"/>
          <p:cNvSpPr txBox="1"/>
          <p:nvPr/>
        </p:nvSpPr>
        <p:spPr>
          <a:xfrm>
            <a:off x="808893" y="1875692"/>
            <a:ext cx="6412522" cy="369332"/>
          </a:xfrm>
          <a:prstGeom prst="rect">
            <a:avLst/>
          </a:prstGeom>
          <a:noFill/>
        </p:spPr>
        <p:txBody>
          <a:bodyPr wrap="square" rtlCol="0">
            <a:spAutoFit/>
          </a:bodyPr>
          <a:lstStyle/>
          <a:p>
            <a:endParaRPr lang="it-IT" dirty="0"/>
          </a:p>
        </p:txBody>
      </p:sp>
      <p:sp>
        <p:nvSpPr>
          <p:cNvPr id="6" name="CasellaDiTesto 5"/>
          <p:cNvSpPr txBox="1"/>
          <p:nvPr/>
        </p:nvSpPr>
        <p:spPr>
          <a:xfrm>
            <a:off x="808893" y="2060358"/>
            <a:ext cx="4947138" cy="2862322"/>
          </a:xfrm>
          <a:prstGeom prst="rect">
            <a:avLst/>
          </a:prstGeom>
          <a:solidFill>
            <a:schemeClr val="accent3">
              <a:lumMod val="20000"/>
              <a:lumOff val="80000"/>
            </a:schemeClr>
          </a:solidFill>
          <a:scene3d>
            <a:camera prst="perspectiveAbove"/>
            <a:lightRig rig="threePt" dir="t"/>
          </a:scene3d>
        </p:spPr>
        <p:txBody>
          <a:bodyPr wrap="square" rtlCol="0">
            <a:spAutoFit/>
          </a:bodyPr>
          <a:lstStyle/>
          <a:p>
            <a:pPr algn="just"/>
            <a:r>
              <a:rPr lang="it-IT" b="1" dirty="0" smtClean="0">
                <a:solidFill>
                  <a:srgbClr val="DC653D"/>
                </a:solidFill>
              </a:rPr>
              <a:t>Infine quando lui e i compagni sono molto anziani giungono nello Stretto di Gibilterra, dove Ercole pose le colonne per segnalare all’uomo il limite che non deve essere oltrepassato. </a:t>
            </a:r>
          </a:p>
          <a:p>
            <a:pPr algn="just"/>
            <a:endParaRPr lang="it-IT" b="1" dirty="0">
              <a:solidFill>
                <a:srgbClr val="DC653D"/>
              </a:solidFill>
            </a:endParaRPr>
          </a:p>
          <a:p>
            <a:pPr algn="just"/>
            <a:r>
              <a:rPr lang="it-IT" b="1" dirty="0" smtClean="0">
                <a:solidFill>
                  <a:srgbClr val="DC653D"/>
                </a:solidFill>
              </a:rPr>
              <a:t>A questo punto la nave ha a </a:t>
            </a:r>
            <a:r>
              <a:rPr lang="it-IT" b="1" dirty="0" smtClean="0">
                <a:solidFill>
                  <a:srgbClr val="DC653D"/>
                </a:solidFill>
              </a:rPr>
              <a:t>destra </a:t>
            </a:r>
            <a:r>
              <a:rPr lang="it-IT" b="1" dirty="0" smtClean="0">
                <a:solidFill>
                  <a:srgbClr val="DC653D"/>
                </a:solidFill>
              </a:rPr>
              <a:t>Siviglia e a sinistra Ceuta. </a:t>
            </a:r>
            <a:r>
              <a:rPr lang="it-IT" b="1" dirty="0" smtClean="0">
                <a:solidFill>
                  <a:srgbClr val="DC653D"/>
                </a:solidFill>
              </a:rPr>
              <a:t>Quindi Ulisse </a:t>
            </a:r>
            <a:r>
              <a:rPr lang="it-IT" b="1" dirty="0" smtClean="0">
                <a:solidFill>
                  <a:srgbClr val="DC653D"/>
                </a:solidFill>
              </a:rPr>
              <a:t>pronuncia un discorso ai compagni per esortarli a </a:t>
            </a:r>
            <a:r>
              <a:rPr lang="it-IT" b="1" dirty="0" smtClean="0">
                <a:solidFill>
                  <a:srgbClr val="DC653D"/>
                </a:solidFill>
              </a:rPr>
              <a:t>proseguire, </a:t>
            </a:r>
            <a:r>
              <a:rPr lang="it-IT" b="1" dirty="0" smtClean="0">
                <a:solidFill>
                  <a:srgbClr val="DC653D"/>
                </a:solidFill>
              </a:rPr>
              <a:t>a spingersi oltre le colonne d’Ercole e intraprendere questo viaggio.</a:t>
            </a:r>
            <a:endParaRPr lang="it-IT" b="1" dirty="0">
              <a:solidFill>
                <a:srgbClr val="DC653D"/>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060358"/>
            <a:ext cx="5874919" cy="36253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0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oli">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Angoli">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ol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0430F3632C0F3499B31AC270FC63C4C" ma:contentTypeVersion="3" ma:contentTypeDescription="Creare un nuovo documento." ma:contentTypeScope="" ma:versionID="6393cd46cecd4599d71cd0a96dee735a">
  <xsd:schema xmlns:xsd="http://www.w3.org/2001/XMLSchema" xmlns:xs="http://www.w3.org/2001/XMLSchema" xmlns:p="http://schemas.microsoft.com/office/2006/metadata/properties" xmlns:ns2="d1589bc4-27c5-4411-aa70-2c532dcb0757" targetNamespace="http://schemas.microsoft.com/office/2006/metadata/properties" ma:root="true" ma:fieldsID="03b9757dacda44e1dd428482cc5c360f" ns2:_="">
    <xsd:import namespace="d1589bc4-27c5-4411-aa70-2c532dcb0757"/>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89bc4-27c5-4411-aa70-2c532dcb0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B3999E-E4C0-40AD-8F05-A7A1783C0885}"/>
</file>

<file path=customXml/itemProps2.xml><?xml version="1.0" encoding="utf-8"?>
<ds:datastoreItem xmlns:ds="http://schemas.openxmlformats.org/officeDocument/2006/customXml" ds:itemID="{1CA05907-0B94-43A9-B4EB-C77C0D43487B}"/>
</file>

<file path=customXml/itemProps3.xml><?xml version="1.0" encoding="utf-8"?>
<ds:datastoreItem xmlns:ds="http://schemas.openxmlformats.org/officeDocument/2006/customXml" ds:itemID="{9CD3BADA-FE8F-4002-8DF7-AB5C9917C311}"/>
</file>

<file path=docProps/app.xml><?xml version="1.0" encoding="utf-8"?>
<Properties xmlns="http://schemas.openxmlformats.org/officeDocument/2006/extended-properties" xmlns:vt="http://schemas.openxmlformats.org/officeDocument/2006/docPropsVTypes">
  <Template>Angles</Template>
  <TotalTime>416</TotalTime>
  <Words>1543</Words>
  <Application>Microsoft Office PowerPoint</Application>
  <PresentationFormat>Personalizzato</PresentationFormat>
  <Paragraphs>124</Paragraphs>
  <Slides>15</Slides>
  <Notes>1</Notes>
  <HiddenSlides>0</HiddenSlides>
  <MMClips>0</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Angoli</vt:lpstr>
      <vt:lpstr>Presentazione standard di PowerPoint</vt:lpstr>
      <vt:lpstr>Presentazione standard di PowerPoint</vt:lpstr>
      <vt:lpstr>Presentazione standard di PowerPoint</vt:lpstr>
      <vt:lpstr>Presentazione standard di PowerPoint</vt:lpstr>
      <vt:lpstr>LA BOLGIA  DEI CONSIGLIERI FRAUDOLENTI (vv. 49-63)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ingar</dc:creator>
  <cp:lastModifiedBy>cristian</cp:lastModifiedBy>
  <cp:revision>46</cp:revision>
  <dcterms:created xsi:type="dcterms:W3CDTF">2021-04-30T13:52:51Z</dcterms:created>
  <dcterms:modified xsi:type="dcterms:W3CDTF">2021-05-02T18:05:55Z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0x01010070430F3632C0F3499B31AC270FC63C4C</vt:lpwstr>
  </property>
</Properties>
</file>